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9"/>
  </p:notesMasterIdLst>
  <p:sldIdLst>
    <p:sldId id="256" r:id="rId2"/>
    <p:sldId id="257" r:id="rId3"/>
    <p:sldId id="258" r:id="rId4"/>
    <p:sldId id="261" r:id="rId5"/>
    <p:sldId id="288" r:id="rId6"/>
    <p:sldId id="275" r:id="rId7"/>
    <p:sldId id="276" r:id="rId8"/>
    <p:sldId id="289" r:id="rId9"/>
    <p:sldId id="300" r:id="rId10"/>
    <p:sldId id="290" r:id="rId11"/>
    <p:sldId id="291" r:id="rId12"/>
    <p:sldId id="292" r:id="rId13"/>
    <p:sldId id="293" r:id="rId14"/>
    <p:sldId id="294" r:id="rId15"/>
    <p:sldId id="355" r:id="rId16"/>
    <p:sldId id="274" r:id="rId17"/>
    <p:sldId id="356" r:id="rId18"/>
    <p:sldId id="358" r:id="rId19"/>
    <p:sldId id="295" r:id="rId20"/>
    <p:sldId id="296" r:id="rId21"/>
    <p:sldId id="297" r:id="rId22"/>
    <p:sldId id="298" r:id="rId23"/>
    <p:sldId id="299" r:id="rId24"/>
    <p:sldId id="262" r:id="rId25"/>
    <p:sldId id="263" r:id="rId26"/>
    <p:sldId id="264" r:id="rId27"/>
    <p:sldId id="265" r:id="rId28"/>
    <p:sldId id="266" r:id="rId29"/>
    <p:sldId id="267" r:id="rId30"/>
    <p:sldId id="268" r:id="rId31"/>
    <p:sldId id="270" r:id="rId32"/>
    <p:sldId id="271" r:id="rId33"/>
    <p:sldId id="272" r:id="rId34"/>
    <p:sldId id="273" r:id="rId35"/>
    <p:sldId id="277" r:id="rId36"/>
    <p:sldId id="278" r:id="rId37"/>
    <p:sldId id="279" r:id="rId38"/>
    <p:sldId id="280" r:id="rId39"/>
    <p:sldId id="281" r:id="rId40"/>
    <p:sldId id="282" r:id="rId41"/>
    <p:sldId id="283" r:id="rId42"/>
    <p:sldId id="284" r:id="rId43"/>
    <p:sldId id="285" r:id="rId44"/>
    <p:sldId id="286" r:id="rId45"/>
    <p:sldId id="287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6" r:id="rId61"/>
    <p:sldId id="317" r:id="rId62"/>
    <p:sldId id="319" r:id="rId63"/>
    <p:sldId id="318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30" r:id="rId74"/>
    <p:sldId id="329" r:id="rId75"/>
    <p:sldId id="331" r:id="rId76"/>
    <p:sldId id="333" r:id="rId77"/>
    <p:sldId id="334" r:id="rId78"/>
    <p:sldId id="335" r:id="rId79"/>
    <p:sldId id="336" r:id="rId80"/>
    <p:sldId id="337" r:id="rId81"/>
    <p:sldId id="338" r:id="rId82"/>
    <p:sldId id="339" r:id="rId83"/>
    <p:sldId id="354" r:id="rId84"/>
    <p:sldId id="340" r:id="rId85"/>
    <p:sldId id="341" r:id="rId86"/>
    <p:sldId id="342" r:id="rId87"/>
    <p:sldId id="345" r:id="rId88"/>
    <p:sldId id="343" r:id="rId89"/>
    <p:sldId id="346" r:id="rId90"/>
    <p:sldId id="344" r:id="rId91"/>
    <p:sldId id="347" r:id="rId92"/>
    <p:sldId id="348" r:id="rId93"/>
    <p:sldId id="349" r:id="rId94"/>
    <p:sldId id="350" r:id="rId95"/>
    <p:sldId id="352" r:id="rId96"/>
    <p:sldId id="351" r:id="rId97"/>
    <p:sldId id="353" r:id="rId9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6238" autoAdjust="0"/>
  </p:normalViewPr>
  <p:slideViewPr>
    <p:cSldViewPr snapToGrid="0">
      <p:cViewPr varScale="1">
        <p:scale>
          <a:sx n="102" d="100"/>
          <a:sy n="102" d="100"/>
        </p:scale>
        <p:origin x="258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notesMaster" Target="notesMasters/notesMaster1.xml"/><Relationship Id="rId10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65E6F-4107-4638-B6C1-53176ED79FFD}" type="datetimeFigureOut">
              <a:rPr lang="en-US" smtClean="0"/>
              <a:t>8/12/2019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A6A1D-2D9D-4E59-BE2F-84E8D26D46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95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CA6A1D-2D9D-4E59-BE2F-84E8D26D4659}" type="slidenum">
              <a:rPr lang="en-US" smtClean="0"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746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A85C-D46A-4F03-A13E-E951B14F0E31}" type="datetimeFigureOut">
              <a:rPr lang="en-US" smtClean="0"/>
              <a:t>8/12/2019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A55D-826E-489A-BA7C-1CB7F61FC7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902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A85C-D46A-4F03-A13E-E951B14F0E31}" type="datetimeFigureOut">
              <a:rPr lang="en-US" smtClean="0"/>
              <a:t>8/12/2019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A55D-826E-489A-BA7C-1CB7F61FC7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037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A85C-D46A-4F03-A13E-E951B14F0E31}" type="datetimeFigureOut">
              <a:rPr lang="en-US" smtClean="0"/>
              <a:t>8/12/2019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A55D-826E-489A-BA7C-1CB7F61FC7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585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A85C-D46A-4F03-A13E-E951B14F0E31}" type="datetimeFigureOut">
              <a:rPr lang="en-US" smtClean="0"/>
              <a:t>8/12/2019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A55D-826E-489A-BA7C-1CB7F61FC7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975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A85C-D46A-4F03-A13E-E951B14F0E31}" type="datetimeFigureOut">
              <a:rPr lang="en-US" smtClean="0"/>
              <a:t>8/12/2019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A55D-826E-489A-BA7C-1CB7F61FC7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774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A85C-D46A-4F03-A13E-E951B14F0E31}" type="datetimeFigureOut">
              <a:rPr lang="en-US" smtClean="0"/>
              <a:t>8/12/2019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A55D-826E-489A-BA7C-1CB7F61FC7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342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A85C-D46A-4F03-A13E-E951B14F0E31}" type="datetimeFigureOut">
              <a:rPr lang="en-US" smtClean="0"/>
              <a:t>8/12/2019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A55D-826E-489A-BA7C-1CB7F61FC7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242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A85C-D46A-4F03-A13E-E951B14F0E31}" type="datetimeFigureOut">
              <a:rPr lang="en-US" smtClean="0"/>
              <a:t>8/12/2019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A55D-826E-489A-BA7C-1CB7F61FC7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959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A85C-D46A-4F03-A13E-E951B14F0E31}" type="datetimeFigureOut">
              <a:rPr lang="en-US" smtClean="0"/>
              <a:t>8/12/2019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A55D-826E-489A-BA7C-1CB7F61FC7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772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A85C-D46A-4F03-A13E-E951B14F0E31}" type="datetimeFigureOut">
              <a:rPr lang="en-US" smtClean="0"/>
              <a:t>8/12/2019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A55D-826E-489A-BA7C-1CB7F61FC7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15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A85C-D46A-4F03-A13E-E951B14F0E31}" type="datetimeFigureOut">
              <a:rPr lang="en-US" smtClean="0"/>
              <a:t>8/12/2019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A55D-826E-489A-BA7C-1CB7F61FC7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856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fld id="{A1E6A85C-D46A-4F03-A13E-E951B14F0E31}" type="datetimeFigureOut">
              <a:rPr lang="en-US" smtClean="0"/>
              <a:pPr/>
              <a:t>8/12/2019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fld id="{AD1DA55D-826E-489A-BA7C-1CB7F61FC7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178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Sports Officiating 101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016564"/>
          </a:xfrm>
        </p:spPr>
        <p:txBody>
          <a:bodyPr>
            <a:normAutofit/>
          </a:bodyPr>
          <a:lstStyle/>
          <a:p>
            <a:r>
              <a:rPr lang="en-US" dirty="0"/>
              <a:t>OCEP Principles of Officiating Course</a:t>
            </a:r>
          </a:p>
          <a:p>
            <a:endParaRPr lang="en-US" dirty="0"/>
          </a:p>
          <a:p>
            <a:r>
              <a:rPr lang="en-US" i="1" dirty="0"/>
              <a:t>A Basic Course of Officiating Information</a:t>
            </a:r>
          </a:p>
          <a:p>
            <a:r>
              <a:rPr lang="en-US" i="1" dirty="0"/>
              <a:t>for Oregon High School Sports Officials</a:t>
            </a:r>
          </a:p>
        </p:txBody>
      </p:sp>
    </p:spTree>
    <p:extLst>
      <p:ext uri="{BB962C8B-B14F-4D97-AF65-F5344CB8AC3E}">
        <p14:creationId xmlns:p14="http://schemas.microsoft.com/office/powerpoint/2010/main" val="2526919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Utilizing Your Association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Communicate – especially with your Commissioner</a:t>
            </a:r>
          </a:p>
          <a:p>
            <a:r>
              <a:rPr lang="en-US" dirty="0"/>
              <a:t>Find a mentor or develop a support network</a:t>
            </a:r>
          </a:p>
          <a:p>
            <a:pPr lvl="1"/>
            <a:r>
              <a:rPr lang="en-US" dirty="0"/>
              <a:t>Car-pool to assignments with crew</a:t>
            </a:r>
          </a:p>
          <a:p>
            <a:pPr lvl="1"/>
            <a:r>
              <a:rPr lang="en-US" dirty="0"/>
              <a:t>Hang around officials, watch games, arrive early, stay later</a:t>
            </a:r>
          </a:p>
          <a:p>
            <a:pPr lvl="1"/>
            <a:r>
              <a:rPr lang="en-US" dirty="0"/>
              <a:t>Post-game get-togethers</a:t>
            </a:r>
          </a:p>
          <a:p>
            <a:r>
              <a:rPr lang="en-US" dirty="0"/>
              <a:t>Training opportunities: camps, clinics, films, publications</a:t>
            </a:r>
          </a:p>
          <a:p>
            <a:r>
              <a:rPr lang="en-US" dirty="0"/>
              <a:t>Ask for observations; get feedback</a:t>
            </a:r>
          </a:p>
          <a:p>
            <a:r>
              <a:rPr lang="en-US" dirty="0"/>
              <a:t>Connect with national associations, NASO, frequent officiating websites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469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to 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process for advancement in your local officials association?</a:t>
            </a:r>
          </a:p>
          <a:p>
            <a:r>
              <a:rPr lang="en-US" dirty="0"/>
              <a:t>If you feel that you’re being treated unfairly, how do you voice your concerns and to whom?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3667" y="230188"/>
            <a:ext cx="1309905" cy="1309905"/>
          </a:xfrm>
          <a:prstGeom prst="rect">
            <a:avLst/>
          </a:prstGeom>
        </p:spPr>
      </p:pic>
      <p:sp>
        <p:nvSpPr>
          <p:cNvPr id="5" name="Flowchart: Predefined Process 4"/>
          <p:cNvSpPr/>
          <p:nvPr/>
        </p:nvSpPr>
        <p:spPr>
          <a:xfrm>
            <a:off x="10833463" y="6305005"/>
            <a:ext cx="1175657" cy="435429"/>
          </a:xfrm>
          <a:prstGeom prst="flowChartPredefinedProcess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585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and Business Items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2</a:t>
            </a:r>
          </a:p>
        </p:txBody>
      </p:sp>
    </p:spTree>
    <p:extLst>
      <p:ext uri="{BB962C8B-B14F-4D97-AF65-F5344CB8AC3E}">
        <p14:creationId xmlns:p14="http://schemas.microsoft.com/office/powerpoint/2010/main" val="3054010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OSAA Certification Requirements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4285"/>
          </a:xfrm>
        </p:spPr>
        <p:txBody>
          <a:bodyPr>
            <a:normAutofit/>
          </a:bodyPr>
          <a:lstStyle/>
          <a:p>
            <a:r>
              <a:rPr lang="en-US" dirty="0"/>
              <a:t>To be an OSAA certified official, an individual must:</a:t>
            </a:r>
          </a:p>
          <a:p>
            <a:pPr lvl="1"/>
            <a:r>
              <a:rPr lang="en-US" dirty="0"/>
              <a:t>Be at least 18 years of age</a:t>
            </a:r>
          </a:p>
          <a:p>
            <a:pPr lvl="1"/>
            <a:r>
              <a:rPr lang="en-US" dirty="0"/>
              <a:t>Be a member in good standing of a local officials association</a:t>
            </a:r>
          </a:p>
          <a:p>
            <a:pPr lvl="1"/>
            <a:r>
              <a:rPr lang="en-US" dirty="0"/>
              <a:t>Complete the annual OSAA online officials registration process</a:t>
            </a:r>
          </a:p>
          <a:p>
            <a:pPr lvl="1"/>
            <a:r>
              <a:rPr lang="en-US" dirty="0"/>
              <a:t>Take the NFHS rules exam</a:t>
            </a:r>
          </a:p>
          <a:p>
            <a:pPr lvl="1"/>
            <a:r>
              <a:rPr lang="en-US" dirty="0"/>
              <a:t>Attend six study/training meetings or complete 10 hours of training</a:t>
            </a:r>
          </a:p>
          <a:p>
            <a:pPr lvl="1"/>
            <a:r>
              <a:rPr lang="en-US" dirty="0"/>
              <a:t>Pass an annual criminal history conviction screening</a:t>
            </a:r>
          </a:p>
          <a:p>
            <a:pPr lvl="1"/>
            <a:r>
              <a:rPr lang="en-US" dirty="0"/>
              <a:t>Complete an annual OSAA concussion awareness training course</a:t>
            </a:r>
          </a:p>
          <a:p>
            <a:r>
              <a:rPr lang="en-US" dirty="0"/>
              <a:t>The full list of certification requirements can be found in the OSAA Athletic Officials Handbook, Rule 4</a:t>
            </a:r>
          </a:p>
        </p:txBody>
      </p:sp>
    </p:spTree>
    <p:extLst>
      <p:ext uri="{BB962C8B-B14F-4D97-AF65-F5344CB8AC3E}">
        <p14:creationId xmlns:p14="http://schemas.microsoft.com/office/powerpoint/2010/main" val="1700066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Criminal Conviction History Screening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23518"/>
          </a:xfrm>
        </p:spPr>
        <p:txBody>
          <a:bodyPr/>
          <a:lstStyle/>
          <a:p>
            <a:r>
              <a:rPr lang="en-US" dirty="0"/>
              <a:t>Per OSAA rule to be certified, officials cannot have been convicted of:</a:t>
            </a:r>
          </a:p>
          <a:p>
            <a:pPr lvl="1"/>
            <a:r>
              <a:rPr lang="en-US" dirty="0"/>
              <a:t>A felony involving the use, possession or sale of a controlled substance within the last 10 years*; or</a:t>
            </a:r>
          </a:p>
          <a:p>
            <a:pPr lvl="1"/>
            <a:r>
              <a:rPr lang="en-US" dirty="0"/>
              <a:t>A crime involving the use or threatened use of violence against a person within the last 10 years*; or</a:t>
            </a:r>
          </a:p>
          <a:p>
            <a:pPr lvl="1"/>
            <a:r>
              <a:rPr lang="en-US" dirty="0"/>
              <a:t>A crime involving a minor child at any time.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i="1" dirty="0"/>
              <a:t>*The 10-year period of ineligibility to officiate shall commence from the date of suspension from officiating duties or from the date of conviction – whichever occurred first</a:t>
            </a:r>
          </a:p>
        </p:txBody>
      </p:sp>
    </p:spTree>
    <p:extLst>
      <p:ext uri="{BB962C8B-B14F-4D97-AF65-F5344CB8AC3E}">
        <p14:creationId xmlns:p14="http://schemas.microsoft.com/office/powerpoint/2010/main" val="3743619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Concussion Training Requirement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23518"/>
          </a:xfrm>
        </p:spPr>
        <p:txBody>
          <a:bodyPr/>
          <a:lstStyle/>
          <a:p>
            <a:r>
              <a:rPr lang="en-US" dirty="0"/>
              <a:t>In the state of Oregon, the law requires youth sports officials to receive annual training on concussions</a:t>
            </a:r>
          </a:p>
          <a:p>
            <a:r>
              <a:rPr lang="en-US" dirty="0"/>
              <a:t>The OSAA requires an online course to be completed (which meets this requirement) before an official is allowed to be assigned to any contest</a:t>
            </a:r>
          </a:p>
          <a:p>
            <a:r>
              <a:rPr lang="en-US" dirty="0"/>
              <a:t>The OSAA online course, “Understanding Concussions – What Officials Need to Know”, is oriented towards officials and is the only acceptable training recognized for OSAA officials</a:t>
            </a:r>
          </a:p>
          <a:p>
            <a:r>
              <a:rPr lang="en-US" dirty="0"/>
              <a:t>Concussion training must be completed every year </a:t>
            </a:r>
          </a:p>
        </p:txBody>
      </p:sp>
    </p:spTree>
    <p:extLst>
      <p:ext uri="{BB962C8B-B14F-4D97-AF65-F5344CB8AC3E}">
        <p14:creationId xmlns:p14="http://schemas.microsoft.com/office/powerpoint/2010/main" val="1704218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OCEP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97723"/>
          </a:xfrm>
        </p:spPr>
        <p:txBody>
          <a:bodyPr>
            <a:normAutofit/>
          </a:bodyPr>
          <a:lstStyle/>
          <a:p>
            <a:r>
              <a:rPr lang="en-US" dirty="0"/>
              <a:t>The OSAA/OAOA Officials Certification and Education Program, or OCEP, is designed to ensure that Oregon officials statewide are trained in a consistent and standardized manner</a:t>
            </a:r>
          </a:p>
          <a:p>
            <a:r>
              <a:rPr lang="en-US" dirty="0"/>
              <a:t>There are two components: OCEP Principles certification and sport specific OCEP Playoff certification </a:t>
            </a:r>
          </a:p>
          <a:p>
            <a:r>
              <a:rPr lang="en-US" dirty="0"/>
              <a:t>Officials must obtain OCEP Principles certification within the first three years of officiating</a:t>
            </a:r>
          </a:p>
          <a:p>
            <a:r>
              <a:rPr lang="en-US" dirty="0"/>
              <a:t>This course presentation fulfills this requirement</a:t>
            </a:r>
          </a:p>
          <a:p>
            <a:r>
              <a:rPr lang="en-US" dirty="0"/>
              <a:t>Officials certified by the OSAA in 2005-06, or prior; or any transfer official from another state are exempt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8760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OCEP Playoff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4960"/>
            <a:ext cx="10515600" cy="519901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As part of OCEP, officials selected to officiate any OSAA State Championship event must have </a:t>
            </a:r>
            <a:r>
              <a:rPr lang="en-US" b="1" dirty="0"/>
              <a:t>obtained</a:t>
            </a:r>
            <a:r>
              <a:rPr lang="en-US" dirty="0"/>
              <a:t> and be </a:t>
            </a:r>
            <a:r>
              <a:rPr lang="en-US" b="1" dirty="0"/>
              <a:t>currently certified </a:t>
            </a:r>
            <a:r>
              <a:rPr lang="en-US" dirty="0"/>
              <a:t>in their sport specific OCEP Playoff certification</a:t>
            </a:r>
          </a:p>
          <a:p>
            <a:r>
              <a:rPr lang="en-US" b="1" dirty="0"/>
              <a:t>To obtain</a:t>
            </a:r>
            <a:r>
              <a:rPr lang="en-US" dirty="0"/>
              <a:t>, officials shall attend an OCEP Playoff Certification Clinic, soccer officials obtain OCEP Playoff certification by completing the USSF Grade 8 Referee Course</a:t>
            </a:r>
          </a:p>
          <a:p>
            <a:r>
              <a:rPr lang="en-US" b="1" dirty="0"/>
              <a:t>To maintain</a:t>
            </a:r>
            <a:r>
              <a:rPr lang="en-US" dirty="0"/>
              <a:t>, and have current OCEP Playoff certification:</a:t>
            </a:r>
          </a:p>
          <a:p>
            <a:pPr lvl="1"/>
            <a:r>
              <a:rPr lang="en-US" dirty="0"/>
              <a:t>Football, Volleyball, Basketball, Baseball, and Softball officials must recertify </a:t>
            </a:r>
            <a:r>
              <a:rPr lang="en-US" u="sng" dirty="0"/>
              <a:t>every five years</a:t>
            </a:r>
            <a:r>
              <a:rPr lang="en-US" dirty="0"/>
              <a:t> in the same manner as obtaining OCEP Playoff certification</a:t>
            </a:r>
          </a:p>
          <a:p>
            <a:pPr lvl="1"/>
            <a:r>
              <a:rPr lang="en-US" dirty="0"/>
              <a:t>Wrestling officials must recertify </a:t>
            </a:r>
            <a:r>
              <a:rPr lang="en-US" u="sng" dirty="0"/>
              <a:t>every three years</a:t>
            </a:r>
            <a:r>
              <a:rPr lang="en-US" dirty="0"/>
              <a:t> in the same manner as obtaining OCEP Playoff Certification</a:t>
            </a:r>
          </a:p>
          <a:p>
            <a:pPr lvl="1"/>
            <a:r>
              <a:rPr lang="en-US" dirty="0"/>
              <a:t>Soccer officials must recertify </a:t>
            </a:r>
            <a:r>
              <a:rPr lang="en-US" u="sng" dirty="0"/>
              <a:t>every five years </a:t>
            </a:r>
            <a:r>
              <a:rPr lang="en-US" dirty="0"/>
              <a:t>by attending one of the following: ORC Referee Committee Regional Referee/Intermediate Training Clinic, ORC Big Training Weekend, or an SRI approved training session</a:t>
            </a:r>
          </a:p>
        </p:txBody>
      </p:sp>
    </p:spTree>
    <p:extLst>
      <p:ext uri="{BB962C8B-B14F-4D97-AF65-F5344CB8AC3E}">
        <p14:creationId xmlns:p14="http://schemas.microsoft.com/office/powerpoint/2010/main" val="3159739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Certification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07131"/>
              </p:ext>
            </p:extLst>
          </p:nvPr>
        </p:nvGraphicFramePr>
        <p:xfrm>
          <a:off x="544209" y="1372805"/>
          <a:ext cx="11103582" cy="5154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6226">
                  <a:extLst>
                    <a:ext uri="{9D8B030D-6E8A-4147-A177-3AD203B41FA5}">
                      <a16:colId xmlns:a16="http://schemas.microsoft.com/office/drawing/2014/main" val="1001546504"/>
                    </a:ext>
                  </a:extLst>
                </a:gridCol>
                <a:gridCol w="1586226">
                  <a:extLst>
                    <a:ext uri="{9D8B030D-6E8A-4147-A177-3AD203B41FA5}">
                      <a16:colId xmlns:a16="http://schemas.microsoft.com/office/drawing/2014/main" val="1711887080"/>
                    </a:ext>
                  </a:extLst>
                </a:gridCol>
                <a:gridCol w="1586226">
                  <a:extLst>
                    <a:ext uri="{9D8B030D-6E8A-4147-A177-3AD203B41FA5}">
                      <a16:colId xmlns:a16="http://schemas.microsoft.com/office/drawing/2014/main" val="1735436090"/>
                    </a:ext>
                  </a:extLst>
                </a:gridCol>
                <a:gridCol w="1586226">
                  <a:extLst>
                    <a:ext uri="{9D8B030D-6E8A-4147-A177-3AD203B41FA5}">
                      <a16:colId xmlns:a16="http://schemas.microsoft.com/office/drawing/2014/main" val="2109912105"/>
                    </a:ext>
                  </a:extLst>
                </a:gridCol>
                <a:gridCol w="1586226">
                  <a:extLst>
                    <a:ext uri="{9D8B030D-6E8A-4147-A177-3AD203B41FA5}">
                      <a16:colId xmlns:a16="http://schemas.microsoft.com/office/drawing/2014/main" val="1743302996"/>
                    </a:ext>
                  </a:extLst>
                </a:gridCol>
                <a:gridCol w="1586226">
                  <a:extLst>
                    <a:ext uri="{9D8B030D-6E8A-4147-A177-3AD203B41FA5}">
                      <a16:colId xmlns:a16="http://schemas.microsoft.com/office/drawing/2014/main" val="94667263"/>
                    </a:ext>
                  </a:extLst>
                </a:gridCol>
                <a:gridCol w="1586226">
                  <a:extLst>
                    <a:ext uri="{9D8B030D-6E8A-4147-A177-3AD203B41FA5}">
                      <a16:colId xmlns:a16="http://schemas.microsoft.com/office/drawing/2014/main" val="1122160838"/>
                    </a:ext>
                  </a:extLst>
                </a:gridCol>
              </a:tblGrid>
              <a:tr h="88768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Level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OSAA</a:t>
                      </a:r>
                    </a:p>
                    <a:p>
                      <a:pPr algn="ctr"/>
                      <a:r>
                        <a:rPr lang="en-US" sz="2000" dirty="0"/>
                        <a:t>Registration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Background</a:t>
                      </a:r>
                    </a:p>
                    <a:p>
                      <a:pPr algn="ctr"/>
                      <a:r>
                        <a:rPr lang="en-US" sz="2000" dirty="0"/>
                        <a:t>Check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Concussion</a:t>
                      </a:r>
                    </a:p>
                    <a:p>
                      <a:pPr algn="ctr"/>
                      <a:r>
                        <a:rPr lang="en-US" sz="2000" dirty="0"/>
                        <a:t>Training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Exam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OCEP Principles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OCEP </a:t>
                      </a:r>
                    </a:p>
                    <a:p>
                      <a:pPr algn="ctr"/>
                      <a:r>
                        <a:rPr lang="en-US" sz="2000" dirty="0"/>
                        <a:t>Playoff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212813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r"/>
                      <a:r>
                        <a:rPr lang="en-US" sz="2000" b="1" dirty="0"/>
                        <a:t>Registered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811548"/>
                  </a:ext>
                </a:extLst>
              </a:tr>
              <a:tr h="548640">
                <a:tc vMerge="1"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US" sz="1800" i="1" dirty="0"/>
                        <a:t>Cannot officiate any OSAA sanctioned contest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948486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r"/>
                      <a:r>
                        <a:rPr lang="en-US" sz="2000" b="1" dirty="0"/>
                        <a:t>Sub-Varsity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&lt; 75%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382123"/>
                  </a:ext>
                </a:extLst>
              </a:tr>
              <a:tr h="548640">
                <a:tc vMerge="1"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US" sz="1800" i="1" dirty="0"/>
                        <a:t>Can officiate OSAA sanctioned contests below</a:t>
                      </a:r>
                      <a:r>
                        <a:rPr lang="en-US" sz="1800" i="1" baseline="0" dirty="0"/>
                        <a:t> the varsity level</a:t>
                      </a:r>
                      <a:endParaRPr lang="en-US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800074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r"/>
                      <a:r>
                        <a:rPr lang="en-US" sz="2000" b="1" dirty="0"/>
                        <a:t>Varsity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≥ 75%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0346797"/>
                  </a:ext>
                </a:extLst>
              </a:tr>
              <a:tr h="548640">
                <a:tc vMerge="1"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1" dirty="0"/>
                        <a:t>Can officiate varsity and sub-varsity OSAA sanctioned contests</a:t>
                      </a:r>
                      <a:endParaRPr lang="en-US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044287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r"/>
                      <a:r>
                        <a:rPr lang="en-US" sz="2000" b="1" dirty="0"/>
                        <a:t>Playoff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≥ 90%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539984"/>
                  </a:ext>
                </a:extLst>
              </a:tr>
              <a:tr h="548640">
                <a:tc vMerge="1"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1" dirty="0"/>
                        <a:t>Can officiate any level of OSAA sanctioned contest and OSAA State Championship events</a:t>
                      </a:r>
                      <a:endPara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4099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99530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Independent Contractors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297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OSAA officials are </a:t>
            </a:r>
            <a:r>
              <a:rPr lang="en-US" b="1" u="sng" dirty="0"/>
              <a:t>Independent Contractors</a:t>
            </a:r>
            <a:r>
              <a:rPr lang="en-US" dirty="0"/>
              <a:t>, not employees</a:t>
            </a:r>
          </a:p>
          <a:p>
            <a:r>
              <a:rPr lang="en-US" dirty="0"/>
              <a:t>No withholding of state or federal taxes from earnings</a:t>
            </a:r>
          </a:p>
          <a:p>
            <a:pPr lvl="1"/>
            <a:r>
              <a:rPr lang="en-US" dirty="0"/>
              <a:t>Independent contractors receive a Form 1099 at the end of the year</a:t>
            </a:r>
          </a:p>
          <a:p>
            <a:pPr lvl="1"/>
            <a:r>
              <a:rPr lang="en-US" dirty="0"/>
              <a:t>Solely responsible for reporting and paying taxes, including state and federal income taxes, self-employment taxes, etc.</a:t>
            </a:r>
          </a:p>
          <a:p>
            <a:pPr lvl="1"/>
            <a:r>
              <a:rPr lang="en-US" dirty="0"/>
              <a:t>Some officiating expenses can be deducted</a:t>
            </a:r>
          </a:p>
          <a:p>
            <a:pPr lvl="1"/>
            <a:r>
              <a:rPr lang="en-US" dirty="0"/>
              <a:t>Consult a tax professional</a:t>
            </a:r>
          </a:p>
          <a:p>
            <a:r>
              <a:rPr lang="en-US" dirty="0"/>
              <a:t>Not subject to wage/hour laws (min. wage, overtime, rest periods)</a:t>
            </a:r>
          </a:p>
          <a:p>
            <a:r>
              <a:rPr lang="en-US" dirty="0"/>
              <a:t>Not covered by worker’s compensation insurance</a:t>
            </a:r>
          </a:p>
          <a:p>
            <a:r>
              <a:rPr lang="en-US" dirty="0"/>
              <a:t>Cannot use the wages they earn to qualify for unemployment insurance benefits when they are unemployed</a:t>
            </a:r>
          </a:p>
          <a:p>
            <a:r>
              <a:rPr lang="en-US" dirty="0"/>
              <a:t>No employment benefits, such as health insurance and pension plans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496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Introduction</a:t>
            </a:r>
          </a:p>
          <a:p>
            <a:r>
              <a:rPr lang="en-US" dirty="0"/>
              <a:t>Local Officials Association</a:t>
            </a:r>
          </a:p>
          <a:p>
            <a:r>
              <a:rPr lang="en-US" dirty="0"/>
              <a:t>Legal and Business Issues</a:t>
            </a:r>
          </a:p>
          <a:p>
            <a:r>
              <a:rPr lang="en-US" dirty="0"/>
              <a:t>Roles, Responsibilities, and Ethics</a:t>
            </a:r>
          </a:p>
          <a:p>
            <a:r>
              <a:rPr lang="en-US" dirty="0"/>
              <a:t>Goal Setting</a:t>
            </a:r>
          </a:p>
          <a:p>
            <a:r>
              <a:rPr lang="en-US" dirty="0"/>
              <a:t>Officiating Styles</a:t>
            </a:r>
          </a:p>
          <a:p>
            <a:r>
              <a:rPr lang="en-US" dirty="0"/>
              <a:t>Communication Skills</a:t>
            </a:r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Building Confidence</a:t>
            </a:r>
          </a:p>
          <a:p>
            <a:r>
              <a:rPr lang="en-US" dirty="0"/>
              <a:t>Concentration and Anxiety</a:t>
            </a:r>
          </a:p>
          <a:p>
            <a:r>
              <a:rPr lang="en-US" dirty="0"/>
              <a:t>Making Decisions</a:t>
            </a:r>
          </a:p>
          <a:p>
            <a:r>
              <a:rPr lang="en-US" dirty="0"/>
              <a:t>Managing Conflict</a:t>
            </a:r>
          </a:p>
          <a:p>
            <a:r>
              <a:rPr lang="en-US" dirty="0"/>
              <a:t>Fitness for Officials</a:t>
            </a:r>
          </a:p>
          <a:p>
            <a:r>
              <a:rPr lang="en-US" dirty="0"/>
              <a:t>Looking Ahead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9389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Liability Concerns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Incidents with player injuries</a:t>
            </a:r>
          </a:p>
          <a:p>
            <a:pPr lvl="1"/>
            <a:r>
              <a:rPr lang="en-US" dirty="0"/>
              <a:t>Allow medical personnel to attend to the player</a:t>
            </a:r>
          </a:p>
          <a:p>
            <a:r>
              <a:rPr lang="en-US" dirty="0"/>
              <a:t>Game played according to the rules</a:t>
            </a:r>
          </a:p>
          <a:p>
            <a:pPr lvl="1"/>
            <a:r>
              <a:rPr lang="en-US" dirty="0"/>
              <a:t>Manage the game, control rough play, penalize unsporting conduct</a:t>
            </a:r>
          </a:p>
          <a:p>
            <a:r>
              <a:rPr lang="en-US" dirty="0"/>
              <a:t>Player equipment	</a:t>
            </a:r>
          </a:p>
          <a:p>
            <a:pPr lvl="1"/>
            <a:r>
              <a:rPr lang="en-US" dirty="0"/>
              <a:t>What is allowed and what isn’t; do not compromise participant safety</a:t>
            </a:r>
          </a:p>
          <a:p>
            <a:r>
              <a:rPr lang="en-US" dirty="0"/>
              <a:t>Playing surface inspection</a:t>
            </a:r>
          </a:p>
          <a:p>
            <a:pPr lvl="1"/>
            <a:r>
              <a:rPr lang="en-US" dirty="0"/>
              <a:t>Safety is the number one priority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2155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Official’s Legal Concerns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Officials need to have good medical and personal liability insurance, or as required by state law</a:t>
            </a:r>
          </a:p>
          <a:p>
            <a:r>
              <a:rPr lang="en-US" dirty="0"/>
              <a:t>Secondary coverage is available through the NFHS</a:t>
            </a:r>
          </a:p>
          <a:p>
            <a:r>
              <a:rPr lang="en-US" dirty="0"/>
              <a:t>Additionally through the National Association of Sports Officials (NASO)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6828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Administrative Items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The OSAA and the NFHS do not recognize protests</a:t>
            </a:r>
          </a:p>
          <a:p>
            <a:r>
              <a:rPr lang="en-US" altLang="en-US" dirty="0"/>
              <a:t>In the justice courts, game calls cannot be challenged or outcomes changed without demonstrable corruption (bribery)</a:t>
            </a:r>
          </a:p>
          <a:p>
            <a:r>
              <a:rPr lang="en-US" altLang="en-US" dirty="0"/>
              <a:t>Disagreement over calls is part of the game, it’s part of our human nature</a:t>
            </a:r>
          </a:p>
          <a:p>
            <a:r>
              <a:rPr lang="en-US" altLang="en-US" dirty="0"/>
              <a:t>Officials should support one another, even if opinions differ</a:t>
            </a:r>
          </a:p>
          <a:p>
            <a:r>
              <a:rPr lang="en-US" altLang="en-US" dirty="0"/>
              <a:t>Judgement calls can be readily defended by governing bodies and commissioners</a:t>
            </a:r>
          </a:p>
          <a:p>
            <a:r>
              <a:rPr lang="en-US" altLang="en-US" dirty="0"/>
              <a:t>However, the misapplication of rules is inexcusable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0674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Contact with Officials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31736"/>
          </a:xfrm>
        </p:spPr>
        <p:txBody>
          <a:bodyPr/>
          <a:lstStyle/>
          <a:p>
            <a:r>
              <a:rPr lang="en-US" dirty="0"/>
              <a:t>Under Oregon law, it’s a criminal offense to assault a sports official</a:t>
            </a:r>
          </a:p>
          <a:p>
            <a:r>
              <a:rPr lang="en-US" dirty="0"/>
              <a:t>However rare, be prepared with recommended procedures:</a:t>
            </a:r>
          </a:p>
          <a:p>
            <a:pPr lvl="1"/>
            <a:r>
              <a:rPr lang="en-US" dirty="0"/>
              <a:t>Don’t physically strike back – get to somewhere safe</a:t>
            </a:r>
          </a:p>
          <a:p>
            <a:pPr lvl="1"/>
            <a:r>
              <a:rPr lang="en-US" dirty="0"/>
              <a:t>Identify the attacker, if possible – even if just a description</a:t>
            </a:r>
          </a:p>
          <a:p>
            <a:pPr lvl="1"/>
            <a:r>
              <a:rPr lang="en-US" dirty="0"/>
              <a:t>Obtain names and contact information of witnesses</a:t>
            </a:r>
          </a:p>
          <a:p>
            <a:pPr lvl="1"/>
            <a:r>
              <a:rPr lang="en-US" dirty="0"/>
              <a:t>Write down what happened and how you were injured</a:t>
            </a:r>
          </a:p>
          <a:p>
            <a:pPr lvl="1"/>
            <a:r>
              <a:rPr lang="en-US" dirty="0"/>
              <a:t>Get appropriate medical attention, if necessary</a:t>
            </a:r>
          </a:p>
          <a:p>
            <a:pPr lvl="1"/>
            <a:r>
              <a:rPr lang="en-US" dirty="0"/>
              <a:t>Determine if video of the game/incident is available</a:t>
            </a:r>
          </a:p>
          <a:p>
            <a:pPr lvl="1"/>
            <a:r>
              <a:rPr lang="en-US" dirty="0"/>
              <a:t>Contact your Commissioner immediately</a:t>
            </a:r>
          </a:p>
          <a:p>
            <a:pPr lvl="1"/>
            <a:r>
              <a:rPr lang="en-US" dirty="0"/>
              <a:t>Consult legal counsel</a:t>
            </a:r>
          </a:p>
        </p:txBody>
      </p:sp>
      <p:sp>
        <p:nvSpPr>
          <p:cNvPr id="4" name="Flowchart: Predefined Process 3"/>
          <p:cNvSpPr/>
          <p:nvPr/>
        </p:nvSpPr>
        <p:spPr>
          <a:xfrm>
            <a:off x="10833463" y="6305005"/>
            <a:ext cx="1175657" cy="435429"/>
          </a:xfrm>
          <a:prstGeom prst="flowChartPredefinedProcess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7734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700" dirty="0"/>
              <a:t>Roles, Responsibilities, &amp; Ethics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3</a:t>
            </a:r>
          </a:p>
        </p:txBody>
      </p:sp>
    </p:spTree>
    <p:extLst>
      <p:ext uri="{BB962C8B-B14F-4D97-AF65-F5344CB8AC3E}">
        <p14:creationId xmlns:p14="http://schemas.microsoft.com/office/powerpoint/2010/main" val="16790390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09806"/>
          </a:xfrm>
        </p:spPr>
        <p:txBody>
          <a:bodyPr/>
          <a:lstStyle/>
          <a:p>
            <a:r>
              <a:rPr lang="en-US" dirty="0"/>
              <a:t>What are the roles of the official?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3667" y="230188"/>
            <a:ext cx="1309905" cy="1309905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3163902"/>
            <a:ext cx="10515600" cy="1436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b="1" dirty="0"/>
              <a:t>Keep the Game</a:t>
            </a:r>
          </a:p>
          <a:p>
            <a:pPr marL="0" indent="0" algn="ctr">
              <a:buNone/>
            </a:pPr>
            <a:r>
              <a:rPr lang="en-US" sz="4400" b="1" dirty="0"/>
              <a:t>Safe, Fair, and Fun</a:t>
            </a:r>
          </a:p>
        </p:txBody>
      </p:sp>
    </p:spTree>
    <p:extLst>
      <p:ext uri="{BB962C8B-B14F-4D97-AF65-F5344CB8AC3E}">
        <p14:creationId xmlns:p14="http://schemas.microsoft.com/office/powerpoint/2010/main" val="3155525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22309"/>
          </a:xfrm>
        </p:spPr>
        <p:txBody>
          <a:bodyPr>
            <a:normAutofit/>
          </a:bodyPr>
          <a:lstStyle/>
          <a:p>
            <a:r>
              <a:rPr lang="en-US" dirty="0"/>
              <a:t>Ensuring Player Safety</a:t>
            </a:r>
          </a:p>
          <a:p>
            <a:pPr lvl="1"/>
            <a:r>
              <a:rPr lang="en-US" dirty="0"/>
              <a:t>Coach must assert players are legally and properly equipped</a:t>
            </a:r>
          </a:p>
          <a:p>
            <a:pPr lvl="1"/>
            <a:r>
              <a:rPr lang="en-US" dirty="0"/>
              <a:t>Officials must inspect and enforce proper player equipment for rule compliance and for safety of all participants</a:t>
            </a:r>
          </a:p>
          <a:p>
            <a:endParaRPr lang="en-US" dirty="0"/>
          </a:p>
          <a:p>
            <a:r>
              <a:rPr lang="en-US" dirty="0"/>
              <a:t>Inspecting Facilities</a:t>
            </a:r>
          </a:p>
          <a:p>
            <a:pPr lvl="1"/>
            <a:r>
              <a:rPr lang="en-US" dirty="0"/>
              <a:t>Plan to set aside time for field/court/facility safety</a:t>
            </a:r>
          </a:p>
          <a:p>
            <a:pPr lvl="1"/>
            <a:r>
              <a:rPr lang="en-US" dirty="0"/>
              <a:t>Identify and correct safety hazards utilizing game-site administrators</a:t>
            </a:r>
          </a:p>
          <a:p>
            <a:pPr lvl="1"/>
            <a:r>
              <a:rPr lang="en-US" dirty="0"/>
              <a:t>The earlier recognized, the better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9731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12882"/>
          </a:xfrm>
        </p:spPr>
        <p:txBody>
          <a:bodyPr>
            <a:normAutofit/>
          </a:bodyPr>
          <a:lstStyle/>
          <a:p>
            <a:r>
              <a:rPr lang="en-US" dirty="0"/>
              <a:t>Regulating Game Conduct</a:t>
            </a:r>
          </a:p>
          <a:p>
            <a:pPr lvl="1"/>
            <a:r>
              <a:rPr lang="en-US" dirty="0"/>
              <a:t>It is up to the official to know the rules of the game</a:t>
            </a:r>
          </a:p>
          <a:p>
            <a:pPr lvl="1"/>
            <a:r>
              <a:rPr lang="en-US" dirty="0"/>
              <a:t>Enforcement of infractions/violations falls to the official</a:t>
            </a:r>
          </a:p>
          <a:p>
            <a:pPr lvl="1"/>
            <a:r>
              <a:rPr lang="en-US" dirty="0"/>
              <a:t>Officials must learn when to use warnings, when to penalize, when to ignore, and when to be firm</a:t>
            </a:r>
          </a:p>
          <a:p>
            <a:pPr lvl="1"/>
            <a:r>
              <a:rPr lang="en-US" dirty="0"/>
              <a:t>Player safety and unsportsmanlike behavior are important aspects that need to be addressed – what you allow, you promote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Injury Response</a:t>
            </a:r>
          </a:p>
          <a:p>
            <a:pPr lvl="1"/>
            <a:r>
              <a:rPr lang="en-US" dirty="0"/>
              <a:t>When in doubt, act on the side of caution in regards to player safety</a:t>
            </a:r>
          </a:p>
        </p:txBody>
      </p:sp>
    </p:spTree>
    <p:extLst>
      <p:ext uri="{BB962C8B-B14F-4D97-AF65-F5344CB8AC3E}">
        <p14:creationId xmlns:p14="http://schemas.microsoft.com/office/powerpoint/2010/main" val="13920163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12882"/>
          </a:xfrm>
        </p:spPr>
        <p:txBody>
          <a:bodyPr>
            <a:normAutofit/>
          </a:bodyPr>
          <a:lstStyle/>
          <a:p>
            <a:r>
              <a:rPr lang="en-US" dirty="0"/>
              <a:t>Response to Crowd Situations</a:t>
            </a:r>
          </a:p>
          <a:p>
            <a:pPr lvl="1"/>
            <a:r>
              <a:rPr lang="en-US" dirty="0"/>
              <a:t>If necessary, alert game management</a:t>
            </a:r>
          </a:p>
          <a:p>
            <a:pPr lvl="1"/>
            <a:r>
              <a:rPr lang="en-US" dirty="0"/>
              <a:t>Do not engage with spectators directly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Encouragement of Fair Play</a:t>
            </a:r>
          </a:p>
          <a:p>
            <a:pPr lvl="1"/>
            <a:r>
              <a:rPr lang="en-US" dirty="0"/>
              <a:t>Fundamental role of an official is to see the contest is played in a safe, fair, and fun manner</a:t>
            </a:r>
          </a:p>
          <a:p>
            <a:pPr lvl="1"/>
            <a:r>
              <a:rPr lang="en-US" dirty="0"/>
              <a:t>Know the allowable considerations for rule enforcement</a:t>
            </a:r>
          </a:p>
          <a:p>
            <a:pPr lvl="1"/>
            <a:r>
              <a:rPr lang="en-US" dirty="0"/>
              <a:t>Avoiding outside influences and ignoring irrelevant factors will help officials operate consistently throughout the entire contest</a:t>
            </a:r>
          </a:p>
        </p:txBody>
      </p:sp>
    </p:spTree>
    <p:extLst>
      <p:ext uri="{BB962C8B-B14F-4D97-AF65-F5344CB8AC3E}">
        <p14:creationId xmlns:p14="http://schemas.microsoft.com/office/powerpoint/2010/main" val="30218198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12882"/>
          </a:xfrm>
        </p:spPr>
        <p:txBody>
          <a:bodyPr>
            <a:normAutofit/>
          </a:bodyPr>
          <a:lstStyle/>
          <a:p>
            <a:r>
              <a:rPr lang="en-US" dirty="0"/>
              <a:t>Promotion of Good Sportsmanship</a:t>
            </a:r>
          </a:p>
          <a:p>
            <a:pPr lvl="1"/>
            <a:r>
              <a:rPr lang="en-US" dirty="0"/>
              <a:t>Officials can influence player behavior through game management and rule enforcement</a:t>
            </a:r>
          </a:p>
          <a:p>
            <a:pPr lvl="1"/>
            <a:r>
              <a:rPr lang="en-US" dirty="0"/>
              <a:t>There are many tools at the disposal of officials </a:t>
            </a:r>
          </a:p>
          <a:p>
            <a:pPr lvl="1"/>
            <a:r>
              <a:rPr lang="en-US" dirty="0"/>
              <a:t>Acknowledge acts of good sportsmanship</a:t>
            </a:r>
          </a:p>
          <a:p>
            <a:pPr lvl="1"/>
            <a:r>
              <a:rPr lang="en-US" dirty="0"/>
              <a:t>Penalize unsporting conduct</a:t>
            </a:r>
          </a:p>
        </p:txBody>
      </p:sp>
    </p:spTree>
    <p:extLst>
      <p:ext uri="{BB962C8B-B14F-4D97-AF65-F5344CB8AC3E}">
        <p14:creationId xmlns:p14="http://schemas.microsoft.com/office/powerpoint/2010/main" val="2956185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</a:t>
            </a:r>
          </a:p>
        </p:txBody>
      </p:sp>
    </p:spTree>
    <p:extLst>
      <p:ext uri="{BB962C8B-B14F-4D97-AF65-F5344CB8AC3E}">
        <p14:creationId xmlns:p14="http://schemas.microsoft.com/office/powerpoint/2010/main" val="8006656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Master Knowledge of Rules and Mechanics</a:t>
            </a:r>
          </a:p>
          <a:p>
            <a:pPr lvl="1"/>
            <a:r>
              <a:rPr lang="en-US" dirty="0"/>
              <a:t>Officials shall master both the rules of the game and the mechanics necessary to enforce the rules and should exercise authority in an impartial, firm and controlled manner</a:t>
            </a:r>
          </a:p>
          <a:p>
            <a:pPr lvl="1"/>
            <a:r>
              <a:rPr lang="en-US" dirty="0"/>
              <a:t>Officials need to know what they are doing when they step onto the field, court, or floor</a:t>
            </a:r>
          </a:p>
          <a:p>
            <a:pPr lvl="1"/>
            <a:r>
              <a:rPr lang="en-US" dirty="0"/>
              <a:t>We need to know the rules and where to stand to make the best calls</a:t>
            </a:r>
          </a:p>
          <a:p>
            <a:pPr lvl="1"/>
            <a:r>
              <a:rPr lang="en-US" dirty="0"/>
              <a:t>Officials must be decisive, and not inconsistent, and always in control of their emotions</a:t>
            </a:r>
          </a:p>
        </p:txBody>
      </p:sp>
    </p:spTree>
    <p:extLst>
      <p:ext uri="{BB962C8B-B14F-4D97-AF65-F5344CB8AC3E}">
        <p14:creationId xmlns:p14="http://schemas.microsoft.com/office/powerpoint/2010/main" val="19956957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Constructively and Cooperatively</a:t>
            </a:r>
          </a:p>
          <a:p>
            <a:pPr lvl="1"/>
            <a:r>
              <a:rPr lang="en-US" dirty="0"/>
              <a:t>Officials shall work with each other and their state associations in a constructive and cooperative manner</a:t>
            </a:r>
          </a:p>
          <a:p>
            <a:pPr lvl="1"/>
            <a:r>
              <a:rPr lang="en-US" dirty="0"/>
              <a:t>Officials need to get along with and respect the people in their local association, their officiating partners, and the folks at the state office</a:t>
            </a:r>
          </a:p>
          <a:p>
            <a:pPr lvl="1"/>
            <a:r>
              <a:rPr lang="en-US" dirty="0"/>
              <a:t>Everybody needs to work together to make things better</a:t>
            </a:r>
          </a:p>
          <a:p>
            <a:pPr lvl="1"/>
            <a:r>
              <a:rPr lang="en-US" dirty="0"/>
              <a:t>There is no justification to “bad mouth” anybody</a:t>
            </a:r>
          </a:p>
          <a:p>
            <a:pPr lvl="1"/>
            <a:r>
              <a:rPr lang="en-US" dirty="0"/>
              <a:t>Getting along makes your officiating experience more rewarding and enjoyable</a:t>
            </a:r>
          </a:p>
        </p:txBody>
      </p:sp>
    </p:spTree>
    <p:extLst>
      <p:ext uri="{BB962C8B-B14F-4D97-AF65-F5344CB8AC3E}">
        <p14:creationId xmlns:p14="http://schemas.microsoft.com/office/powerpoint/2010/main" val="24209930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12882"/>
          </a:xfrm>
        </p:spPr>
        <p:txBody>
          <a:bodyPr>
            <a:normAutofit fontScale="92500"/>
          </a:bodyPr>
          <a:lstStyle/>
          <a:p>
            <a:r>
              <a:rPr lang="en-US" dirty="0"/>
              <a:t>Uphold Honor and Dignity of the Profession</a:t>
            </a:r>
          </a:p>
          <a:p>
            <a:pPr lvl="1"/>
            <a:r>
              <a:rPr lang="en-US" dirty="0"/>
              <a:t>Officiating is no longer a casual hobby, treat is as a profession</a:t>
            </a:r>
          </a:p>
          <a:p>
            <a:pPr lvl="1"/>
            <a:r>
              <a:rPr lang="en-US" dirty="0"/>
              <a:t>Officials have a vast amount of “final” power and need to behave in a professional manner at all times</a:t>
            </a:r>
          </a:p>
          <a:p>
            <a:pPr lvl="1"/>
            <a:r>
              <a:rPr lang="en-US" dirty="0"/>
              <a:t>Be a responsible and professional steward of the game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Prepare Mentally and Physically</a:t>
            </a:r>
          </a:p>
          <a:p>
            <a:pPr lvl="1"/>
            <a:r>
              <a:rPr lang="en-US" dirty="0"/>
              <a:t>Dress neatly and carry yourselves in a manner consistent with the high standards of the profession</a:t>
            </a:r>
          </a:p>
          <a:p>
            <a:pPr lvl="1"/>
            <a:r>
              <a:rPr lang="en-US" dirty="0"/>
              <a:t>Officiating is a physical activity, be in good shape</a:t>
            </a:r>
          </a:p>
          <a:p>
            <a:pPr lvl="1"/>
            <a:r>
              <a:rPr lang="en-US" dirty="0"/>
              <a:t>Focus on the job at hand and leave other problems behind for a few hours</a:t>
            </a:r>
          </a:p>
          <a:p>
            <a:pPr lvl="1"/>
            <a:r>
              <a:rPr lang="en-US" dirty="0"/>
              <a:t>Look good; the uniform and how it’s worn says a lot about your commitment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0889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Respect and Fulfill Contractual Obligations</a:t>
            </a:r>
          </a:p>
          <a:p>
            <a:pPr lvl="1"/>
            <a:r>
              <a:rPr lang="en-US" dirty="0"/>
              <a:t>Communicate your availability and be mindful of your commitments</a:t>
            </a:r>
          </a:p>
          <a:p>
            <a:pPr lvl="1"/>
            <a:r>
              <a:rPr lang="en-US" dirty="0"/>
              <a:t>Professionalism includes being accountable to your obligations</a:t>
            </a:r>
          </a:p>
          <a:p>
            <a:pPr lvl="1"/>
            <a:r>
              <a:rPr lang="en-US" dirty="0"/>
              <a:t>It’s a cardinal sin to be late to a game; plan ahead</a:t>
            </a:r>
          </a:p>
          <a:p>
            <a:pPr lvl="1"/>
            <a:r>
              <a:rPr lang="en-US" dirty="0"/>
              <a:t>Leave plenty of time for heavy traffic, travel, weather, etc.</a:t>
            </a:r>
          </a:p>
          <a:p>
            <a:pPr lvl="1"/>
            <a:r>
              <a:rPr lang="en-US" dirty="0"/>
              <a:t>If you accept a game assignment, be there</a:t>
            </a:r>
          </a:p>
          <a:p>
            <a:pPr lvl="1"/>
            <a:r>
              <a:rPr lang="en-US" dirty="0"/>
              <a:t>Contact your assigner or one of your partners if problems arise</a:t>
            </a:r>
          </a:p>
          <a:p>
            <a:pPr lvl="1"/>
            <a:r>
              <a:rPr lang="en-US" dirty="0"/>
              <a:t>Don’t turn back one assignment for a better offer; this is unethical behavior that will not be tolerated</a:t>
            </a:r>
          </a:p>
        </p:txBody>
      </p:sp>
    </p:spTree>
    <p:extLst>
      <p:ext uri="{BB962C8B-B14F-4D97-AF65-F5344CB8AC3E}">
        <p14:creationId xmlns:p14="http://schemas.microsoft.com/office/powerpoint/2010/main" val="16924757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09187"/>
          </a:xfrm>
        </p:spPr>
        <p:txBody>
          <a:bodyPr>
            <a:normAutofit/>
          </a:bodyPr>
          <a:lstStyle/>
          <a:p>
            <a:r>
              <a:rPr lang="en-US" dirty="0"/>
              <a:t>Your Conduct Influences Respect of Others</a:t>
            </a:r>
          </a:p>
          <a:p>
            <a:pPr lvl="1"/>
            <a:r>
              <a:rPr lang="en-US" dirty="0"/>
              <a:t>Remember you only get one chance at a first impression</a:t>
            </a:r>
          </a:p>
          <a:p>
            <a:pPr lvl="1"/>
            <a:r>
              <a:rPr lang="en-US" dirty="0"/>
              <a:t>Your actions may be perceived as representative of your officials association or toward the profession itself</a:t>
            </a:r>
          </a:p>
          <a:p>
            <a:pPr lvl="1"/>
            <a:r>
              <a:rPr lang="en-US" dirty="0"/>
              <a:t>Do not do anything that diminishes the respect people have for officials - don’t say or do anything unwise or compromising</a:t>
            </a:r>
          </a:p>
          <a:p>
            <a:pPr lvl="1"/>
            <a:r>
              <a:rPr lang="en-US" dirty="0"/>
              <a:t>Do not draw attention to yourself, be professional, the game is not about you, it’s about the players</a:t>
            </a:r>
          </a:p>
          <a:p>
            <a:pPr lvl="1"/>
            <a:r>
              <a:rPr lang="en-US" dirty="0"/>
              <a:t>Sometimes that’s hard for an official to accept, because it’s human nature to want to be recognized for the job you do</a:t>
            </a:r>
          </a:p>
        </p:txBody>
      </p:sp>
    </p:spTree>
    <p:extLst>
      <p:ext uri="{BB962C8B-B14F-4D97-AF65-F5344CB8AC3E}">
        <p14:creationId xmlns:p14="http://schemas.microsoft.com/office/powerpoint/2010/main" val="36630345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of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94029"/>
          </a:xfrm>
        </p:spPr>
        <p:txBody>
          <a:bodyPr>
            <a:normAutofit fontScale="92500"/>
          </a:bodyPr>
          <a:lstStyle/>
          <a:p>
            <a:r>
              <a:rPr lang="en-US" dirty="0"/>
              <a:t>Sports officials must be alert to potential conflicts of interest</a:t>
            </a:r>
          </a:p>
          <a:p>
            <a:r>
              <a:rPr lang="en-US" dirty="0"/>
              <a:t>In the perfect world, officials would be strangers to coaches and schools, but in the real world, that’s not going to happen</a:t>
            </a:r>
          </a:p>
          <a:p>
            <a:r>
              <a:rPr lang="en-US" dirty="0"/>
              <a:t>It’s the perception of bias and favoritism that makes things difficult when officials do not recognize potential conflicts of interest</a:t>
            </a:r>
          </a:p>
          <a:p>
            <a:r>
              <a:rPr lang="en-US" dirty="0"/>
              <a:t>Officials are ethically bound to report any conflict of interest, no matter how remote, to their assignor</a:t>
            </a:r>
          </a:p>
          <a:p>
            <a:r>
              <a:rPr lang="en-US" dirty="0"/>
              <a:t>Assignors appreciate knowing this in advance prior to making a schedule, but should a conflict of interest develop as the season progresses, officials must request a change in assignment</a:t>
            </a:r>
          </a:p>
        </p:txBody>
      </p:sp>
    </p:spTree>
    <p:extLst>
      <p:ext uri="{BB962C8B-B14F-4D97-AF65-F5344CB8AC3E}">
        <p14:creationId xmlns:p14="http://schemas.microsoft.com/office/powerpoint/2010/main" val="1002953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 Conflict of Interest Policies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256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Unless the ADs and the assigning Commissioner agree, no official shall be assigned to a </a:t>
            </a:r>
            <a:r>
              <a:rPr lang="en-US" b="1" dirty="0"/>
              <a:t>varsity</a:t>
            </a:r>
            <a:r>
              <a:rPr lang="en-US" dirty="0"/>
              <a:t> contest if:</a:t>
            </a:r>
          </a:p>
          <a:p>
            <a:pPr lvl="1"/>
            <a:r>
              <a:rPr lang="en-US" dirty="0"/>
              <a:t>The contest involves a school currently attended by the official’s child or step-child</a:t>
            </a:r>
          </a:p>
          <a:p>
            <a:pPr lvl="1"/>
            <a:r>
              <a:rPr lang="en-US" dirty="0"/>
              <a:t>The contest involves a school at which the official or a member of his/her immediate family is a current employee or coach</a:t>
            </a:r>
          </a:p>
          <a:p>
            <a:pPr lvl="1"/>
            <a:r>
              <a:rPr lang="en-US" dirty="0"/>
              <a:t>An immediate family member of the official is a team member of one of the involved teams</a:t>
            </a:r>
          </a:p>
          <a:p>
            <a:pPr lvl="1"/>
            <a:r>
              <a:rPr lang="en-US" dirty="0"/>
              <a:t>The contest involves a school from which the official has graduated within the last four years</a:t>
            </a:r>
          </a:p>
          <a:p>
            <a:pPr lvl="1"/>
            <a:r>
              <a:rPr lang="en-US" dirty="0"/>
              <a:t>There are other factors or relationships between the official and a participating school that, in the judgment of the commissioner or the official, might give rise to the appearance of a conflict of interest</a:t>
            </a:r>
          </a:p>
        </p:txBody>
      </p:sp>
    </p:spTree>
    <p:extLst>
      <p:ext uri="{BB962C8B-B14F-4D97-AF65-F5344CB8AC3E}">
        <p14:creationId xmlns:p14="http://schemas.microsoft.com/office/powerpoint/2010/main" val="29309968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Immediate Family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1241" t="20847" r="15995" b="10019"/>
          <a:stretch/>
        </p:blipFill>
        <p:spPr>
          <a:xfrm>
            <a:off x="2215298" y="1544050"/>
            <a:ext cx="7509825" cy="4988628"/>
          </a:xfrm>
          <a:prstGeom prst="rect">
            <a:avLst/>
          </a:prstGeom>
        </p:spPr>
      </p:pic>
      <p:sp>
        <p:nvSpPr>
          <p:cNvPr id="5" name="Flowchart: Predefined Process 4"/>
          <p:cNvSpPr/>
          <p:nvPr/>
        </p:nvSpPr>
        <p:spPr>
          <a:xfrm>
            <a:off x="10833463" y="6305005"/>
            <a:ext cx="1175657" cy="435429"/>
          </a:xfrm>
          <a:prstGeom prst="flowChartPredefinedProcess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60463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Setting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4</a:t>
            </a:r>
          </a:p>
        </p:txBody>
      </p:sp>
    </p:spTree>
    <p:extLst>
      <p:ext uri="{BB962C8B-B14F-4D97-AF65-F5344CB8AC3E}">
        <p14:creationId xmlns:p14="http://schemas.microsoft.com/office/powerpoint/2010/main" val="22551064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order to be successful at anything, you must have some goals</a:t>
            </a:r>
          </a:p>
          <a:p>
            <a:r>
              <a:rPr lang="en-US" dirty="0"/>
              <a:t>Setting goals helps to motivate and improve performance; if you set an important goal for yourself, you will generally work hard to achieve that goal</a:t>
            </a:r>
          </a:p>
          <a:p>
            <a:r>
              <a:rPr lang="en-US" dirty="0"/>
              <a:t>Without goals, many people just drift through life, some bump into success along the way, others don’t</a:t>
            </a:r>
          </a:p>
          <a:p>
            <a:r>
              <a:rPr lang="en-US" dirty="0"/>
              <a:t>Goals help focus on what is important</a:t>
            </a:r>
          </a:p>
          <a:p>
            <a:r>
              <a:rPr lang="en-US" dirty="0"/>
              <a:t>Setting goals is setting standards for what you’d like to do</a:t>
            </a:r>
          </a:p>
        </p:txBody>
      </p:sp>
    </p:spTree>
    <p:extLst>
      <p:ext uri="{BB962C8B-B14F-4D97-AF65-F5344CB8AC3E}">
        <p14:creationId xmlns:p14="http://schemas.microsoft.com/office/powerpoint/2010/main" val="2479681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Participant Introductions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are you?</a:t>
            </a:r>
          </a:p>
          <a:p>
            <a:r>
              <a:rPr lang="en-US" dirty="0"/>
              <a:t>How much officiating experience do you have?</a:t>
            </a:r>
          </a:p>
          <a:p>
            <a:r>
              <a:rPr lang="en-US" dirty="0"/>
              <a:t>Why did you want to become an official?</a:t>
            </a:r>
          </a:p>
          <a:p>
            <a:pPr lvl="1"/>
            <a:r>
              <a:rPr lang="en-US" dirty="0"/>
              <a:t>Prolong Athletic Involvement</a:t>
            </a:r>
          </a:p>
          <a:p>
            <a:pPr lvl="1"/>
            <a:r>
              <a:rPr lang="en-US" dirty="0"/>
              <a:t>Personal Reasons</a:t>
            </a:r>
          </a:p>
          <a:p>
            <a:pPr lvl="1"/>
            <a:r>
              <a:rPr lang="en-US" dirty="0"/>
              <a:t>Provide an Enjoyable Physical Activity</a:t>
            </a:r>
          </a:p>
          <a:p>
            <a:pPr lvl="1"/>
            <a:r>
              <a:rPr lang="en-US" dirty="0"/>
              <a:t>Extra Money – Part-time Career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3667" y="230188"/>
            <a:ext cx="1309905" cy="1309905"/>
          </a:xfrm>
          <a:prstGeom prst="rect">
            <a:avLst/>
          </a:prstGeom>
        </p:spPr>
      </p:pic>
      <p:sp>
        <p:nvSpPr>
          <p:cNvPr id="5" name="Flowchart: Predefined Process 4"/>
          <p:cNvSpPr/>
          <p:nvPr/>
        </p:nvSpPr>
        <p:spPr>
          <a:xfrm>
            <a:off x="10833463" y="6305005"/>
            <a:ext cx="1175657" cy="435429"/>
          </a:xfrm>
          <a:prstGeom prst="flowChartPredefinedProcess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77966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Problems with Setting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measurable</a:t>
            </a:r>
          </a:p>
          <a:p>
            <a:r>
              <a:rPr lang="en-US" dirty="0"/>
              <a:t>Conflict with other goals</a:t>
            </a:r>
          </a:p>
          <a:p>
            <a:r>
              <a:rPr lang="en-US" dirty="0"/>
              <a:t>No ownership</a:t>
            </a:r>
          </a:p>
          <a:p>
            <a:r>
              <a:rPr lang="en-US" dirty="0"/>
              <a:t>Setting too many goals</a:t>
            </a:r>
          </a:p>
          <a:p>
            <a:r>
              <a:rPr lang="en-US" dirty="0"/>
              <a:t>Obstructed by fear of trying something new or fear of failure</a:t>
            </a:r>
          </a:p>
          <a:p>
            <a:r>
              <a:rPr lang="en-US" dirty="0"/>
              <a:t>Setting goals to please someone else; lacking investment</a:t>
            </a:r>
          </a:p>
          <a:p>
            <a:r>
              <a:rPr lang="en-US" dirty="0"/>
              <a:t>Unrealistic expectations</a:t>
            </a:r>
          </a:p>
        </p:txBody>
      </p:sp>
    </p:spTree>
    <p:extLst>
      <p:ext uri="{BB962C8B-B14F-4D97-AF65-F5344CB8AC3E}">
        <p14:creationId xmlns:p14="http://schemas.microsoft.com/office/powerpoint/2010/main" val="171760902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Setting Suggestions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your needs as the highest priority</a:t>
            </a:r>
          </a:p>
          <a:p>
            <a:r>
              <a:rPr lang="en-US" dirty="0"/>
              <a:t>Identify what you want to get out of officiating</a:t>
            </a:r>
          </a:p>
          <a:p>
            <a:pPr lvl="1"/>
            <a:r>
              <a:rPr lang="en-US" dirty="0"/>
              <a:t>What are your strengths?</a:t>
            </a:r>
          </a:p>
          <a:p>
            <a:pPr lvl="1"/>
            <a:r>
              <a:rPr lang="en-US" dirty="0"/>
              <a:t>Do you want to further improve?</a:t>
            </a:r>
          </a:p>
          <a:p>
            <a:pPr lvl="1"/>
            <a:r>
              <a:rPr lang="en-US" dirty="0"/>
              <a:t>What are your weaknesses?</a:t>
            </a:r>
          </a:p>
          <a:p>
            <a:pPr lvl="1"/>
            <a:r>
              <a:rPr lang="en-US" dirty="0"/>
              <a:t>What do you want to change?</a:t>
            </a:r>
          </a:p>
          <a:p>
            <a:pPr lvl="1"/>
            <a:r>
              <a:rPr lang="en-US" dirty="0"/>
              <a:t>What do you enjoy the most out of officiating?</a:t>
            </a:r>
          </a:p>
          <a:p>
            <a:pPr lvl="1"/>
            <a:r>
              <a:rPr lang="en-US" dirty="0"/>
              <a:t>How can you advance?</a:t>
            </a:r>
          </a:p>
          <a:p>
            <a:pPr lvl="1"/>
            <a:r>
              <a:rPr lang="en-US" dirty="0"/>
              <a:t>Are there previous evaluations or feedback to reflect on?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2171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Successful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855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Establish short term and long team goals</a:t>
            </a:r>
          </a:p>
          <a:p>
            <a:r>
              <a:rPr lang="en-US" dirty="0"/>
              <a:t>Make goals specific</a:t>
            </a:r>
          </a:p>
          <a:p>
            <a:r>
              <a:rPr lang="en-US" dirty="0"/>
              <a:t>State goals in positive terms</a:t>
            </a:r>
          </a:p>
          <a:p>
            <a:r>
              <a:rPr lang="en-US" dirty="0"/>
              <a:t>Set goals that are obtainable</a:t>
            </a:r>
          </a:p>
          <a:p>
            <a:r>
              <a:rPr lang="en-US" dirty="0"/>
              <a:t>Set goals that are measurable</a:t>
            </a:r>
          </a:p>
          <a:p>
            <a:r>
              <a:rPr lang="en-US" dirty="0"/>
              <a:t>Have a feedback mechanism in place</a:t>
            </a:r>
          </a:p>
          <a:p>
            <a:r>
              <a:rPr lang="en-US" dirty="0"/>
              <a:t>Know what is necessary to achieve your goal</a:t>
            </a:r>
          </a:p>
          <a:p>
            <a:r>
              <a:rPr lang="en-US" dirty="0"/>
              <a:t>Be flexible and change or adapt as necessary, learn from speedbumps</a:t>
            </a:r>
          </a:p>
          <a:p>
            <a:r>
              <a:rPr lang="en-US" dirty="0"/>
              <a:t>Enjoy meeting your goals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34043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09806"/>
          </a:xfrm>
        </p:spPr>
        <p:txBody>
          <a:bodyPr/>
          <a:lstStyle/>
          <a:p>
            <a:r>
              <a:rPr lang="en-US" dirty="0"/>
              <a:t>Take a minute or two and identify one goal you can accomplish this season.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3667" y="230188"/>
            <a:ext cx="1309905" cy="1309905"/>
          </a:xfrm>
          <a:prstGeom prst="rect">
            <a:avLst/>
          </a:prstGeom>
        </p:spPr>
      </p:pic>
      <p:sp>
        <p:nvSpPr>
          <p:cNvPr id="5" name="Flowchart: Predefined Process 4"/>
          <p:cNvSpPr/>
          <p:nvPr/>
        </p:nvSpPr>
        <p:spPr>
          <a:xfrm>
            <a:off x="10833463" y="6305005"/>
            <a:ext cx="1175657" cy="435429"/>
          </a:xfrm>
          <a:prstGeom prst="flowChartPredefinedProcess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94359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Officiating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5</a:t>
            </a:r>
          </a:p>
        </p:txBody>
      </p:sp>
    </p:spTree>
    <p:extLst>
      <p:ext uri="{BB962C8B-B14F-4D97-AF65-F5344CB8AC3E}">
        <p14:creationId xmlns:p14="http://schemas.microsoft.com/office/powerpoint/2010/main" val="88588627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 the Book Approach – I Am the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Master of the rules, inside and out</a:t>
            </a:r>
          </a:p>
          <a:p>
            <a:r>
              <a:rPr lang="en-US" dirty="0"/>
              <a:t>Events are very black and white with prescribed reactions</a:t>
            </a:r>
          </a:p>
          <a:p>
            <a:endParaRPr lang="en-US" dirty="0"/>
          </a:p>
          <a:p>
            <a:r>
              <a:rPr lang="en-US" dirty="0"/>
              <a:t>Pros?</a:t>
            </a:r>
          </a:p>
          <a:p>
            <a:r>
              <a:rPr lang="en-US" dirty="0"/>
              <a:t>Cons?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3667" y="230188"/>
            <a:ext cx="1309905" cy="1309905"/>
          </a:xfrm>
          <a:prstGeom prst="rect">
            <a:avLst/>
          </a:prstGeom>
        </p:spPr>
      </p:pic>
      <p:pic>
        <p:nvPicPr>
          <p:cNvPr id="3074" name="Picture 2" descr="http://www3.pictures.zimbio.com/mp/MRhtqsTnaq6x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339" y="3658083"/>
            <a:ext cx="4523328" cy="2267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213486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Little Involvement – Less is More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players play with as little interference as possible</a:t>
            </a:r>
          </a:p>
          <a:p>
            <a:r>
              <a:rPr lang="en-US" dirty="0"/>
              <a:t>Avoid conflict, let game flow</a:t>
            </a:r>
          </a:p>
          <a:p>
            <a:endParaRPr lang="en-US" dirty="0"/>
          </a:p>
          <a:p>
            <a:r>
              <a:rPr lang="en-US" dirty="0"/>
              <a:t>Pros?</a:t>
            </a:r>
          </a:p>
          <a:p>
            <a:r>
              <a:rPr lang="en-US" dirty="0"/>
              <a:t>Cons?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3667" y="230188"/>
            <a:ext cx="1309905" cy="1309905"/>
          </a:xfrm>
          <a:prstGeom prst="rect">
            <a:avLst/>
          </a:prstGeom>
        </p:spPr>
      </p:pic>
      <p:pic>
        <p:nvPicPr>
          <p:cNvPr id="4098" name="Picture 2" descr="http://northtexaskids.com/ntkblog/wp-content/uploads/2014/02/lazy-parent5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1755" y="3230685"/>
            <a:ext cx="4419417" cy="2946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382416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Middle 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common sense</a:t>
            </a:r>
          </a:p>
          <a:p>
            <a:r>
              <a:rPr lang="en-US" dirty="0"/>
              <a:t>Implement preventive officiating and know what that means</a:t>
            </a:r>
          </a:p>
          <a:p>
            <a:r>
              <a:rPr lang="en-US" dirty="0"/>
              <a:t>Be well versed in the rules of the game, but also know the spirit of the game and the correct intent of the rules</a:t>
            </a:r>
          </a:p>
          <a:p>
            <a:r>
              <a:rPr lang="en-US" dirty="0"/>
              <a:t>Know what to call and when to call it</a:t>
            </a:r>
          </a:p>
          <a:p>
            <a:r>
              <a:rPr lang="en-US" dirty="0"/>
              <a:t>Know when the best call may be a “no-call”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64476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 of a Contest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context of a game may determine which officiating style works best</a:t>
            </a:r>
          </a:p>
          <a:p>
            <a:pPr lvl="1"/>
            <a:r>
              <a:rPr lang="en-US" dirty="0"/>
              <a:t>Big cross town rivalry</a:t>
            </a:r>
          </a:p>
          <a:p>
            <a:pPr lvl="1"/>
            <a:r>
              <a:rPr lang="en-US" dirty="0"/>
              <a:t>Bad blood between opponents</a:t>
            </a:r>
          </a:p>
          <a:p>
            <a:pPr lvl="1"/>
            <a:r>
              <a:rPr lang="en-US" dirty="0"/>
              <a:t>Skill level of the players</a:t>
            </a:r>
          </a:p>
          <a:p>
            <a:r>
              <a:rPr lang="en-US" dirty="0"/>
              <a:t>Some of these may be known before the game starts</a:t>
            </a:r>
          </a:p>
          <a:p>
            <a:r>
              <a:rPr lang="en-US" dirty="0"/>
              <a:t>Be mindful of your preconceptions coming into a contest, do not let your personal preferences or notions impose itself on a contest unduly</a:t>
            </a:r>
          </a:p>
        </p:txBody>
      </p:sp>
    </p:spTree>
    <p:extLst>
      <p:ext uri="{BB962C8B-B14F-4D97-AF65-F5344CB8AC3E}">
        <p14:creationId xmlns:p14="http://schemas.microsoft.com/office/powerpoint/2010/main" val="362780539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Officials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50589"/>
          </a:xfrm>
        </p:spPr>
        <p:txBody>
          <a:bodyPr>
            <a:normAutofit/>
          </a:bodyPr>
          <a:lstStyle/>
          <a:p>
            <a:r>
              <a:rPr lang="en-US" dirty="0"/>
              <a:t>Know the rules and spirit of the game</a:t>
            </a:r>
          </a:p>
          <a:p>
            <a:r>
              <a:rPr lang="en-US" dirty="0"/>
              <a:t>Know and use correct vocabulary</a:t>
            </a:r>
          </a:p>
          <a:p>
            <a:r>
              <a:rPr lang="en-US" dirty="0"/>
              <a:t>Know mechanics for positioning and signaling</a:t>
            </a:r>
          </a:p>
          <a:p>
            <a:r>
              <a:rPr lang="en-US" dirty="0"/>
              <a:t>Communicate effectively</a:t>
            </a:r>
          </a:p>
          <a:p>
            <a:r>
              <a:rPr lang="en-US" dirty="0"/>
              <a:t>Make calls with confidence</a:t>
            </a:r>
          </a:p>
          <a:p>
            <a:r>
              <a:rPr lang="en-US" dirty="0"/>
              <a:t>Are able to focus on the game</a:t>
            </a:r>
          </a:p>
          <a:p>
            <a:r>
              <a:rPr lang="en-US" dirty="0"/>
              <a:t>Remain invisible – don’t draw attention</a:t>
            </a:r>
          </a:p>
          <a:p>
            <a:r>
              <a:rPr lang="en-US" dirty="0"/>
              <a:t>Keep in control – stay poised</a:t>
            </a:r>
          </a:p>
          <a:p>
            <a:r>
              <a:rPr lang="en-US" dirty="0"/>
              <a:t>Stay in shape and hustle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141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Officials Association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1</a:t>
            </a:r>
          </a:p>
        </p:txBody>
      </p:sp>
    </p:spTree>
    <p:extLst>
      <p:ext uri="{BB962C8B-B14F-4D97-AF65-F5344CB8AC3E}">
        <p14:creationId xmlns:p14="http://schemas.microsoft.com/office/powerpoint/2010/main" val="182052981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Traits of Top Officials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 dirty="0"/>
              <a:t>Average Officials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Reactive</a:t>
            </a:r>
          </a:p>
          <a:p>
            <a:r>
              <a:rPr lang="en-US" dirty="0"/>
              <a:t>Foul Management</a:t>
            </a:r>
          </a:p>
          <a:p>
            <a:r>
              <a:rPr lang="en-US" dirty="0"/>
              <a:t>Calls Fouls</a:t>
            </a:r>
          </a:p>
          <a:p>
            <a:r>
              <a:rPr lang="en-US" dirty="0"/>
              <a:t>Sees Advantage</a:t>
            </a:r>
          </a:p>
          <a:p>
            <a:r>
              <a:rPr lang="en-US" dirty="0"/>
              <a:t>Avoids Pressure</a:t>
            </a:r>
          </a:p>
          <a:p>
            <a:r>
              <a:rPr lang="en-US" dirty="0"/>
              <a:t>Penalizes 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u="sng" dirty="0"/>
              <a:t>Top Officials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Proactive</a:t>
            </a:r>
          </a:p>
          <a:p>
            <a:r>
              <a:rPr lang="en-US" dirty="0"/>
              <a:t>Game Management</a:t>
            </a:r>
          </a:p>
          <a:p>
            <a:r>
              <a:rPr lang="en-US" dirty="0"/>
              <a:t>Sorts Fouls</a:t>
            </a:r>
          </a:p>
          <a:p>
            <a:r>
              <a:rPr lang="en-US" dirty="0"/>
              <a:t>Feels / Anticipate</a:t>
            </a:r>
          </a:p>
          <a:p>
            <a:r>
              <a:rPr lang="en-US" dirty="0"/>
              <a:t>Handles Pressure</a:t>
            </a:r>
          </a:p>
          <a:p>
            <a:r>
              <a:rPr lang="en-US" dirty="0"/>
              <a:t>Communicates</a:t>
            </a:r>
          </a:p>
        </p:txBody>
      </p:sp>
    </p:spTree>
    <p:extLst>
      <p:ext uri="{BB962C8B-B14F-4D97-AF65-F5344CB8AC3E}">
        <p14:creationId xmlns:p14="http://schemas.microsoft.com/office/powerpoint/2010/main" val="418765954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Here’s What It Takes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a good partner</a:t>
            </a:r>
          </a:p>
          <a:p>
            <a:r>
              <a:rPr lang="en-US" dirty="0"/>
              <a:t>Have passion</a:t>
            </a:r>
          </a:p>
          <a:p>
            <a:r>
              <a:rPr lang="en-US" dirty="0"/>
              <a:t>Be consistent</a:t>
            </a:r>
          </a:p>
          <a:p>
            <a:r>
              <a:rPr lang="en-US" dirty="0"/>
              <a:t>Develop a rapport with participants; be approachable</a:t>
            </a:r>
          </a:p>
          <a:p>
            <a:r>
              <a:rPr lang="en-US" dirty="0"/>
              <a:t>Be decisive; firm and fair; unflappable</a:t>
            </a:r>
          </a:p>
          <a:p>
            <a:r>
              <a:rPr lang="en-US" dirty="0"/>
              <a:t>Maintain integrity</a:t>
            </a:r>
          </a:p>
          <a:p>
            <a:r>
              <a:rPr lang="en-US" dirty="0"/>
              <a:t>Use good judgment</a:t>
            </a:r>
          </a:p>
          <a:p>
            <a:r>
              <a:rPr lang="en-US" dirty="0"/>
              <a:t>Enjoy what you are doing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1187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Admirable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Think of a past role model, could be an officiating colleague, a teacher, a mentor, a friend</a:t>
            </a:r>
          </a:p>
          <a:p>
            <a:r>
              <a:rPr lang="en-US" dirty="0"/>
              <a:t>What is one single aspect that makes him or her stand out?</a:t>
            </a:r>
          </a:p>
          <a:p>
            <a:r>
              <a:rPr lang="en-US" dirty="0"/>
              <a:t>What character trait did you think was their strength?</a:t>
            </a:r>
          </a:p>
          <a:p>
            <a:r>
              <a:rPr lang="en-US" dirty="0"/>
              <a:t>How can you integrate that characteristic into your officiating style?</a:t>
            </a:r>
          </a:p>
          <a:p>
            <a:r>
              <a:rPr lang="en-US" dirty="0"/>
              <a:t>Reflect on your strengths.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3667" y="230188"/>
            <a:ext cx="1309905" cy="1309905"/>
          </a:xfrm>
          <a:prstGeom prst="rect">
            <a:avLst/>
          </a:prstGeom>
        </p:spPr>
      </p:pic>
      <p:sp>
        <p:nvSpPr>
          <p:cNvPr id="5" name="Flowchart: Predefined Process 4"/>
          <p:cNvSpPr/>
          <p:nvPr/>
        </p:nvSpPr>
        <p:spPr>
          <a:xfrm>
            <a:off x="10833463" y="6305005"/>
            <a:ext cx="1175657" cy="435429"/>
          </a:xfrm>
          <a:prstGeom prst="flowChartPredefinedProcess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58911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 Skills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6</a:t>
            </a:r>
          </a:p>
        </p:txBody>
      </p:sp>
    </p:spTree>
    <p:extLst>
      <p:ext uri="{BB962C8B-B14F-4D97-AF65-F5344CB8AC3E}">
        <p14:creationId xmlns:p14="http://schemas.microsoft.com/office/powerpoint/2010/main" val="317823960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Referee Tools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tools are at your disposal as an official when it comes to managing a contest?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3667" y="230188"/>
            <a:ext cx="1309905" cy="1309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76897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Referee Toolbox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457200" y="1302172"/>
            <a:ext cx="11354586" cy="1164120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FF3399"/>
              </a:gs>
              <a:gs pos="15000">
                <a:srgbClr val="FF6633"/>
              </a:gs>
              <a:gs pos="31000">
                <a:srgbClr val="FFFF00"/>
              </a:gs>
              <a:gs pos="71000">
                <a:srgbClr val="01A78F"/>
              </a:gs>
              <a:gs pos="100000">
                <a:srgbClr val="3366FF"/>
              </a:gs>
            </a:gsLst>
            <a:lin ang="10800000" scaled="1"/>
            <a:tileRect/>
          </a:gra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5" name="TextBox 4"/>
          <p:cNvSpPr txBox="1"/>
          <p:nvPr/>
        </p:nvSpPr>
        <p:spPr>
          <a:xfrm>
            <a:off x="19782" y="5790960"/>
            <a:ext cx="857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Smile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9010" y="4773053"/>
            <a:ext cx="1641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“The Look”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28722" y="3527009"/>
            <a:ext cx="1200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Body Language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63505" y="4242331"/>
            <a:ext cx="11144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Hand Gestures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66896" y="5076315"/>
            <a:ext cx="1257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Whistle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46426" y="451933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Caution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56207" y="5708593"/>
            <a:ext cx="857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Voice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04571" y="5260981"/>
            <a:ext cx="142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Ejection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218336" y="4561647"/>
            <a:ext cx="1485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Suspend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801350" y="3403339"/>
            <a:ext cx="139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Terminate</a:t>
            </a:r>
          </a:p>
        </p:txBody>
      </p:sp>
      <p:cxnSp>
        <p:nvCxnSpPr>
          <p:cNvPr id="18" name="Elbow Connector 17"/>
          <p:cNvCxnSpPr>
            <a:stCxn id="5" idx="0"/>
            <a:endCxn id="4" idx="2"/>
          </p:cNvCxnSpPr>
          <p:nvPr/>
        </p:nvCxnSpPr>
        <p:spPr>
          <a:xfrm rot="5400000" flipH="1" flipV="1">
            <a:off x="-1209531" y="4124230"/>
            <a:ext cx="3324668" cy="8793"/>
          </a:xfrm>
          <a:prstGeom prst="bentConnector3">
            <a:avLst>
              <a:gd name="adj1" fmla="val 50000"/>
            </a:avLst>
          </a:prstGeom>
          <a:ln w="57150">
            <a:solidFill>
              <a:schemeClr val="bg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6" idx="0"/>
          </p:cNvCxnSpPr>
          <p:nvPr/>
        </p:nvCxnSpPr>
        <p:spPr>
          <a:xfrm rot="16200000" flipV="1">
            <a:off x="-129204" y="3574327"/>
            <a:ext cx="2284280" cy="113171"/>
          </a:xfrm>
          <a:prstGeom prst="bentConnector3">
            <a:avLst>
              <a:gd name="adj1" fmla="val 50000"/>
            </a:avLst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7" idx="0"/>
          </p:cNvCxnSpPr>
          <p:nvPr/>
        </p:nvCxnSpPr>
        <p:spPr>
          <a:xfrm rot="16200000" flipV="1">
            <a:off x="1051538" y="2749750"/>
            <a:ext cx="1053545" cy="500974"/>
          </a:xfrm>
          <a:prstGeom prst="bentConnector3">
            <a:avLst>
              <a:gd name="adj1" fmla="val 50000"/>
            </a:avLst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hape 44"/>
          <p:cNvCxnSpPr>
            <a:stCxn id="8" idx="0"/>
          </p:cNvCxnSpPr>
          <p:nvPr/>
        </p:nvCxnSpPr>
        <p:spPr>
          <a:xfrm rot="16200000" flipV="1">
            <a:off x="1799153" y="3120767"/>
            <a:ext cx="1776039" cy="467089"/>
          </a:xfrm>
          <a:prstGeom prst="bentConnector3">
            <a:avLst>
              <a:gd name="adj1" fmla="val 54950"/>
            </a:avLst>
          </a:prstGeom>
          <a:ln w="571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/>
          <p:nvPr/>
        </p:nvCxnSpPr>
        <p:spPr>
          <a:xfrm rot="5400000" flipH="1" flipV="1">
            <a:off x="2109851" y="4065172"/>
            <a:ext cx="3183424" cy="1"/>
          </a:xfrm>
          <a:prstGeom prst="bentConnector3">
            <a:avLst>
              <a:gd name="adj1" fmla="val 50000"/>
            </a:avLst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/>
          <p:nvPr/>
        </p:nvCxnSpPr>
        <p:spPr>
          <a:xfrm rot="16200000" flipV="1">
            <a:off x="3261461" y="3830600"/>
            <a:ext cx="2814092" cy="119494"/>
          </a:xfrm>
          <a:prstGeom prst="bentConnector3">
            <a:avLst>
              <a:gd name="adj1" fmla="val 635"/>
            </a:avLst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/>
          <p:nvPr/>
        </p:nvCxnSpPr>
        <p:spPr>
          <a:xfrm rot="16200000" flipV="1">
            <a:off x="7792988" y="3438167"/>
            <a:ext cx="1878478" cy="2"/>
          </a:xfrm>
          <a:prstGeom prst="bentConnector3">
            <a:avLst>
              <a:gd name="adj1" fmla="val 50000"/>
            </a:avLst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/>
          <p:nvPr/>
        </p:nvCxnSpPr>
        <p:spPr>
          <a:xfrm rot="16200000" flipV="1">
            <a:off x="8379100" y="3803038"/>
            <a:ext cx="2674978" cy="3716"/>
          </a:xfrm>
          <a:prstGeom prst="bentConnector3">
            <a:avLst>
              <a:gd name="adj1" fmla="val 50000"/>
            </a:avLst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91"/>
          <p:cNvCxnSpPr/>
          <p:nvPr/>
        </p:nvCxnSpPr>
        <p:spPr>
          <a:xfrm rot="5400000" flipH="1" flipV="1">
            <a:off x="9747771" y="3511915"/>
            <a:ext cx="2107160" cy="3"/>
          </a:xfrm>
          <a:prstGeom prst="bentConnector3">
            <a:avLst>
              <a:gd name="adj1" fmla="val 50000"/>
            </a:avLst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91"/>
          <p:cNvCxnSpPr>
            <a:endCxn id="4" idx="3"/>
          </p:cNvCxnSpPr>
          <p:nvPr/>
        </p:nvCxnSpPr>
        <p:spPr>
          <a:xfrm rot="5400000" flipH="1" flipV="1">
            <a:off x="11281560" y="2781419"/>
            <a:ext cx="845352" cy="215099"/>
          </a:xfrm>
          <a:prstGeom prst="bentConnector3">
            <a:avLst>
              <a:gd name="adj1" fmla="val 36323"/>
            </a:avLst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368344" y="3960732"/>
            <a:ext cx="971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Warn</a:t>
            </a:r>
          </a:p>
        </p:txBody>
      </p:sp>
      <p:cxnSp>
        <p:nvCxnSpPr>
          <p:cNvPr id="33" name="Elbow Connector 32"/>
          <p:cNvCxnSpPr/>
          <p:nvPr/>
        </p:nvCxnSpPr>
        <p:spPr>
          <a:xfrm rot="16200000" flipV="1">
            <a:off x="5097954" y="3109991"/>
            <a:ext cx="1384228" cy="162105"/>
          </a:xfrm>
          <a:prstGeom prst="bentConnector3">
            <a:avLst>
              <a:gd name="adj1" fmla="val 50000"/>
            </a:avLst>
          </a:prstGeom>
          <a:ln w="57150">
            <a:solidFill>
              <a:srgbClr val="CCFF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599579" y="5445647"/>
            <a:ext cx="1147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Admonish</a:t>
            </a:r>
          </a:p>
        </p:txBody>
      </p:sp>
      <p:cxnSp>
        <p:nvCxnSpPr>
          <p:cNvPr id="36" name="Elbow Connector 35"/>
          <p:cNvCxnSpPr/>
          <p:nvPr/>
        </p:nvCxnSpPr>
        <p:spPr>
          <a:xfrm rot="5400000" flipH="1" flipV="1">
            <a:off x="5785227" y="3856709"/>
            <a:ext cx="2797222" cy="20830"/>
          </a:xfrm>
          <a:prstGeom prst="bentConnector3">
            <a:avLst>
              <a:gd name="adj1" fmla="val 50000"/>
            </a:avLst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486529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Effective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important steps:</a:t>
            </a:r>
          </a:p>
          <a:p>
            <a:pPr lvl="1"/>
            <a:r>
              <a:rPr lang="en-US" dirty="0"/>
              <a:t>Sending the right message</a:t>
            </a:r>
          </a:p>
          <a:p>
            <a:pPr lvl="1"/>
            <a:r>
              <a:rPr lang="en-US" dirty="0"/>
              <a:t>Being a good listener</a:t>
            </a:r>
          </a:p>
          <a:p>
            <a:r>
              <a:rPr lang="en-US" dirty="0"/>
              <a:t>When speaking, be clear and concise; go slowly</a:t>
            </a:r>
          </a:p>
          <a:p>
            <a:r>
              <a:rPr lang="en-US" dirty="0"/>
              <a:t>Choose your words and if you can’t think of something to say, don’t say anything at all</a:t>
            </a:r>
          </a:p>
          <a:p>
            <a:r>
              <a:rPr lang="en-US" dirty="0"/>
              <a:t>Silence is often misinterpreted, but never misquoted</a:t>
            </a:r>
          </a:p>
          <a:p>
            <a:r>
              <a:rPr lang="en-US" dirty="0"/>
              <a:t>There are many ways officials communicate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94463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Body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Physical appearance</a:t>
            </a:r>
          </a:p>
          <a:p>
            <a:r>
              <a:rPr lang="en-US" dirty="0"/>
              <a:t>Posture and body position</a:t>
            </a:r>
          </a:p>
          <a:p>
            <a:r>
              <a:rPr lang="en-US" dirty="0"/>
              <a:t>Signal mechanics</a:t>
            </a:r>
          </a:p>
          <a:p>
            <a:r>
              <a:rPr lang="en-US" dirty="0"/>
              <a:t>Hand gestures</a:t>
            </a:r>
          </a:p>
          <a:p>
            <a:r>
              <a:rPr lang="en-US" dirty="0"/>
              <a:t>Facial expressions and eye contact</a:t>
            </a:r>
          </a:p>
          <a:p>
            <a:r>
              <a:rPr lang="en-US" dirty="0"/>
              <a:t>Personal space</a:t>
            </a:r>
          </a:p>
          <a:p>
            <a:r>
              <a:rPr lang="en-US" dirty="0"/>
              <a:t>Tone, pitch, and inflection</a:t>
            </a:r>
          </a:p>
        </p:txBody>
      </p:sp>
    </p:spTree>
    <p:extLst>
      <p:ext uri="{BB962C8B-B14F-4D97-AF65-F5344CB8AC3E}">
        <p14:creationId xmlns:p14="http://schemas.microsoft.com/office/powerpoint/2010/main" val="6625522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Communicating with Partners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function effectively as a team</a:t>
            </a:r>
          </a:p>
          <a:p>
            <a:r>
              <a:rPr lang="en-US" dirty="0"/>
              <a:t>Make an effort to get along with others</a:t>
            </a:r>
          </a:p>
          <a:p>
            <a:r>
              <a:rPr lang="en-US" dirty="0"/>
              <a:t>Take responsibility for your own actions</a:t>
            </a:r>
          </a:p>
          <a:p>
            <a:r>
              <a:rPr lang="en-US" dirty="0"/>
              <a:t>Don’t blame others for your mistakes</a:t>
            </a:r>
          </a:p>
          <a:p>
            <a:r>
              <a:rPr lang="en-US" dirty="0"/>
              <a:t>Encourage each other – be honest</a:t>
            </a:r>
          </a:p>
          <a:p>
            <a:r>
              <a:rPr lang="en-US" dirty="0"/>
              <a:t>Share strengths and experiences</a:t>
            </a:r>
          </a:p>
          <a:p>
            <a:r>
              <a:rPr lang="en-US" dirty="0"/>
              <a:t>Ask for help or advice – give when asked</a:t>
            </a:r>
          </a:p>
          <a:p>
            <a:r>
              <a:rPr lang="en-US" dirty="0"/>
              <a:t>Assist, do not insist</a:t>
            </a:r>
          </a:p>
        </p:txBody>
      </p:sp>
    </p:spTree>
    <p:extLst>
      <p:ext uri="{BB962C8B-B14F-4D97-AF65-F5344CB8AC3E}">
        <p14:creationId xmlns:p14="http://schemas.microsoft.com/office/powerpoint/2010/main" val="48828869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Keys to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32830"/>
          </a:xfrm>
        </p:spPr>
        <p:txBody>
          <a:bodyPr/>
          <a:lstStyle/>
          <a:p>
            <a:r>
              <a:rPr lang="en-US" dirty="0"/>
              <a:t>Have a good pre-game conference</a:t>
            </a:r>
          </a:p>
          <a:p>
            <a:r>
              <a:rPr lang="en-US" dirty="0"/>
              <a:t>Have a good post-game conference</a:t>
            </a:r>
          </a:p>
          <a:p>
            <a:r>
              <a:rPr lang="en-US" dirty="0"/>
              <a:t>Ask for feedback from partners, game observers, evaluators</a:t>
            </a:r>
          </a:p>
          <a:p>
            <a:r>
              <a:rPr lang="en-US" dirty="0"/>
              <a:t>Examine your own performance; self-evaluation</a:t>
            </a:r>
          </a:p>
          <a:p>
            <a:pPr lvl="1"/>
            <a:r>
              <a:rPr lang="en-US" dirty="0"/>
              <a:t>What did I do well?</a:t>
            </a:r>
          </a:p>
          <a:p>
            <a:pPr lvl="1"/>
            <a:r>
              <a:rPr lang="en-US" dirty="0"/>
              <a:t>What can I do better?</a:t>
            </a:r>
          </a:p>
          <a:p>
            <a:r>
              <a:rPr lang="en-US" dirty="0"/>
              <a:t>Be aware of some potential barriers</a:t>
            </a:r>
          </a:p>
          <a:p>
            <a:pPr lvl="1"/>
            <a:r>
              <a:rPr lang="en-US" dirty="0"/>
              <a:t>Crew members of the opposite gender</a:t>
            </a:r>
          </a:p>
          <a:p>
            <a:pPr lvl="1"/>
            <a:r>
              <a:rPr lang="en-US" dirty="0"/>
              <a:t>Variance of officiating experience</a:t>
            </a:r>
          </a:p>
          <a:p>
            <a:pPr lvl="1"/>
            <a:r>
              <a:rPr lang="en-US" dirty="0"/>
              <a:t>Language barriers</a:t>
            </a:r>
          </a:p>
          <a:p>
            <a:endParaRPr lang="en-US" dirty="0"/>
          </a:p>
        </p:txBody>
      </p:sp>
      <p:sp>
        <p:nvSpPr>
          <p:cNvPr id="4" name="Flowchart: Predefined Process 3"/>
          <p:cNvSpPr/>
          <p:nvPr/>
        </p:nvSpPr>
        <p:spPr>
          <a:xfrm>
            <a:off x="10833463" y="6305005"/>
            <a:ext cx="1175657" cy="435429"/>
          </a:xfrm>
          <a:prstGeom prst="flowChartPredefinedProcess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632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OSAA Governing Structure</a:t>
            </a:r>
          </a:p>
        </p:txBody>
      </p:sp>
      <p:sp>
        <p:nvSpPr>
          <p:cNvPr id="5" name="Rectangle 4"/>
          <p:cNvSpPr/>
          <p:nvPr/>
        </p:nvSpPr>
        <p:spPr>
          <a:xfrm>
            <a:off x="1384955" y="1690688"/>
            <a:ext cx="2366128" cy="1127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291 Member</a:t>
            </a:r>
          </a:p>
          <a:p>
            <a:pPr algn="ctr"/>
            <a:r>
              <a:rPr lang="en-US" sz="2400" dirty="0"/>
              <a:t>High Schools</a:t>
            </a:r>
          </a:p>
        </p:txBody>
      </p:sp>
      <p:sp>
        <p:nvSpPr>
          <p:cNvPr id="6" name="Rectangle 5"/>
          <p:cNvSpPr/>
          <p:nvPr/>
        </p:nvSpPr>
        <p:spPr>
          <a:xfrm>
            <a:off x="4062166" y="3225672"/>
            <a:ext cx="2685853" cy="11279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OSAA</a:t>
            </a:r>
          </a:p>
          <a:p>
            <a:pPr algn="ctr"/>
            <a:r>
              <a:rPr lang="en-US" sz="2400" dirty="0"/>
              <a:t>Delegate Assembly</a:t>
            </a:r>
          </a:p>
        </p:txBody>
      </p:sp>
      <p:sp>
        <p:nvSpPr>
          <p:cNvPr id="7" name="Rectangle 6"/>
          <p:cNvSpPr/>
          <p:nvPr/>
        </p:nvSpPr>
        <p:spPr>
          <a:xfrm>
            <a:off x="7213860" y="4663390"/>
            <a:ext cx="2685853" cy="11279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OSAA</a:t>
            </a:r>
          </a:p>
          <a:p>
            <a:pPr algn="ctr"/>
            <a:r>
              <a:rPr lang="en-US" sz="2400" dirty="0"/>
              <a:t>Executive Board</a:t>
            </a:r>
          </a:p>
        </p:txBody>
      </p:sp>
      <p:sp>
        <p:nvSpPr>
          <p:cNvPr id="9" name="Bent-Up Arrow 8"/>
          <p:cNvSpPr/>
          <p:nvPr/>
        </p:nvSpPr>
        <p:spPr>
          <a:xfrm rot="5400000">
            <a:off x="2746024" y="3036817"/>
            <a:ext cx="882191" cy="1127926"/>
          </a:xfrm>
          <a:prstGeom prst="bent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Bent-Up Arrow 9"/>
          <p:cNvSpPr/>
          <p:nvPr/>
        </p:nvSpPr>
        <p:spPr>
          <a:xfrm rot="5400000">
            <a:off x="5939278" y="4540523"/>
            <a:ext cx="882191" cy="1127926"/>
          </a:xfrm>
          <a:prstGeom prst="bent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Bent-Up Arrow 11"/>
          <p:cNvSpPr/>
          <p:nvPr/>
        </p:nvSpPr>
        <p:spPr>
          <a:xfrm rot="10800000" flipH="1">
            <a:off x="10169236" y="5104486"/>
            <a:ext cx="882191" cy="1127926"/>
          </a:xfrm>
          <a:prstGeom prst="bent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0" name="Picture 2" descr="http://www.osaa.org/images/osaa_logo_96p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6172" y="1593118"/>
            <a:ext cx="1323064" cy="1323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941104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Confidence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7</a:t>
            </a:r>
          </a:p>
        </p:txBody>
      </p:sp>
    </p:spTree>
    <p:extLst>
      <p:ext uri="{BB962C8B-B14F-4D97-AF65-F5344CB8AC3E}">
        <p14:creationId xmlns:p14="http://schemas.microsoft.com/office/powerpoint/2010/main" val="265203658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Confidence?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Confidence is the belief that you can successfully do what you want to do</a:t>
            </a:r>
          </a:p>
          <a:p>
            <a:r>
              <a:rPr lang="en-US" dirty="0"/>
              <a:t>The feeling or belief that one can rely on someone; firm trust</a:t>
            </a:r>
          </a:p>
          <a:p>
            <a:r>
              <a:rPr lang="en-US" dirty="0"/>
              <a:t>A feeling of self-assurance arising from one’s appreciation of one’s own abilities or qualities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16963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Confidence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Confidence is a skill that can be learned</a:t>
            </a:r>
          </a:p>
          <a:p>
            <a:r>
              <a:rPr lang="en-US" dirty="0"/>
              <a:t>You have to think that you are able to successfully do what you want to do</a:t>
            </a:r>
          </a:p>
          <a:p>
            <a:r>
              <a:rPr lang="en-US" dirty="0"/>
              <a:t>You have to believe that you will make the correct call</a:t>
            </a:r>
          </a:p>
          <a:p>
            <a:r>
              <a:rPr lang="en-US" dirty="0"/>
              <a:t>You have to get rid of negative thoughts</a:t>
            </a:r>
          </a:p>
          <a:p>
            <a:r>
              <a:rPr lang="en-US" dirty="0"/>
              <a:t>Talk to yourself in a positive manner</a:t>
            </a:r>
          </a:p>
          <a:p>
            <a:r>
              <a:rPr lang="en-US" dirty="0"/>
              <a:t>Don’t let your confidence be shaken by criticism dished out by coaches, players, spectators, or even yourself</a:t>
            </a:r>
          </a:p>
          <a:p>
            <a:r>
              <a:rPr lang="en-US" dirty="0"/>
              <a:t>That’s a tough one!!!  If it were easy, everyone would officiate</a:t>
            </a:r>
          </a:p>
        </p:txBody>
      </p:sp>
    </p:spTree>
    <p:extLst>
      <p:ext uri="{BB962C8B-B14F-4D97-AF65-F5344CB8AC3E}">
        <p14:creationId xmlns:p14="http://schemas.microsoft.com/office/powerpoint/2010/main" val="363302401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Confidence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Practice your skills and techniques</a:t>
            </a:r>
          </a:p>
          <a:p>
            <a:r>
              <a:rPr lang="en-US" dirty="0"/>
              <a:t>Work lower level games</a:t>
            </a:r>
          </a:p>
          <a:p>
            <a:r>
              <a:rPr lang="en-US" dirty="0"/>
              <a:t>Attend camps and clinics</a:t>
            </a:r>
          </a:p>
          <a:p>
            <a:r>
              <a:rPr lang="en-US" dirty="0"/>
              <a:t>Get as much experience as you can</a:t>
            </a:r>
          </a:p>
          <a:p>
            <a:r>
              <a:rPr lang="en-US" dirty="0"/>
              <a:t>Observe and ask questions of others</a:t>
            </a:r>
          </a:p>
          <a:p>
            <a:r>
              <a:rPr lang="en-US" dirty="0"/>
              <a:t>During the contest, get the easy stuff right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736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Overconfidence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Officials who are overconfident think they are better than they really are</a:t>
            </a:r>
          </a:p>
          <a:p>
            <a:r>
              <a:rPr lang="en-US" dirty="0"/>
              <a:t>These officials believe that they do not have to prepare as much or put forth the same effort as others to get the job done</a:t>
            </a:r>
          </a:p>
          <a:p>
            <a:r>
              <a:rPr lang="en-US" dirty="0"/>
              <a:t>Quite often they can skate by without causing problems, especially if their partner is a take-charge official, or if they are absorbed and insulated by their fellow crew members</a:t>
            </a:r>
          </a:p>
          <a:p>
            <a:r>
              <a:rPr lang="en-US" dirty="0"/>
              <a:t>Unfortunately, this often causes the other officials to over-officiate to compensate for the weaker crewmate</a:t>
            </a:r>
          </a:p>
        </p:txBody>
      </p:sp>
      <p:sp>
        <p:nvSpPr>
          <p:cNvPr id="4" name="Flowchart: Predefined Process 3"/>
          <p:cNvSpPr/>
          <p:nvPr/>
        </p:nvSpPr>
        <p:spPr>
          <a:xfrm>
            <a:off x="10833463" y="6305005"/>
            <a:ext cx="1175657" cy="435429"/>
          </a:xfrm>
          <a:prstGeom prst="flowChartPredefinedProcess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95095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Concentration and Anxiety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8</a:t>
            </a:r>
          </a:p>
        </p:txBody>
      </p:sp>
    </p:spTree>
    <p:extLst>
      <p:ext uri="{BB962C8B-B14F-4D97-AF65-F5344CB8AC3E}">
        <p14:creationId xmlns:p14="http://schemas.microsoft.com/office/powerpoint/2010/main" val="208610686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Improving Concentration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an official, you must be able to:</a:t>
            </a:r>
          </a:p>
          <a:p>
            <a:pPr lvl="1"/>
            <a:r>
              <a:rPr lang="en-US" dirty="0"/>
              <a:t>Cope with pressure and anxiety</a:t>
            </a:r>
          </a:p>
          <a:p>
            <a:pPr lvl="1"/>
            <a:r>
              <a:rPr lang="en-US" dirty="0"/>
              <a:t>Focus on action that is relevant and tune out external factors</a:t>
            </a:r>
          </a:p>
          <a:p>
            <a:pPr lvl="1"/>
            <a:r>
              <a:rPr lang="en-US" dirty="0"/>
              <a:t>Refocus when distracted</a:t>
            </a:r>
          </a:p>
          <a:p>
            <a:pPr lvl="1"/>
            <a:r>
              <a:rPr lang="en-US" dirty="0"/>
              <a:t>Maintain a positive attitude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1523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Concentration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some factors that can break an official’s concentration?</a:t>
            </a:r>
          </a:p>
          <a:p>
            <a:endParaRPr lang="en-US" dirty="0"/>
          </a:p>
          <a:p>
            <a:r>
              <a:rPr lang="en-US" dirty="0"/>
              <a:t>Unable to forget past calls – especially the bad calls</a:t>
            </a:r>
          </a:p>
          <a:p>
            <a:r>
              <a:rPr lang="en-US" dirty="0"/>
              <a:t>Worrying about future plays</a:t>
            </a:r>
          </a:p>
          <a:p>
            <a:r>
              <a:rPr lang="en-US" dirty="0"/>
              <a:t>Thinking about too many things</a:t>
            </a:r>
          </a:p>
          <a:p>
            <a:r>
              <a:rPr lang="en-US" dirty="0"/>
              <a:t>Work or family concerns that linger and creep into mind</a:t>
            </a:r>
          </a:p>
          <a:p>
            <a:r>
              <a:rPr lang="en-US" dirty="0"/>
              <a:t>Worrying about image or perception of coaches or fans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3667" y="230188"/>
            <a:ext cx="1309905" cy="1309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193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Anxiety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officiating is emotional and stressful, in order to become a successful official, you must learn to recognize and deal with anxiety</a:t>
            </a:r>
          </a:p>
          <a:p>
            <a:r>
              <a:rPr lang="en-US" dirty="0"/>
              <a:t>Stresses can be positive or negative</a:t>
            </a:r>
          </a:p>
          <a:p>
            <a:r>
              <a:rPr lang="en-US" dirty="0"/>
              <a:t>Successful officials are able to remain calm and in control despite adverse circumstances, even in the face of physical and emotional stress</a:t>
            </a:r>
          </a:p>
          <a:p>
            <a:r>
              <a:rPr lang="en-US" dirty="0"/>
              <a:t>Good officials take control and make the proper calls under pressure</a:t>
            </a:r>
          </a:p>
        </p:txBody>
      </p:sp>
    </p:spTree>
    <p:extLst>
      <p:ext uri="{BB962C8B-B14F-4D97-AF65-F5344CB8AC3E}">
        <p14:creationId xmlns:p14="http://schemas.microsoft.com/office/powerpoint/2010/main" val="135981741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 of Stress or Anxiety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altLang="en-US" dirty="0"/>
              <a:t>Fear of failure</a:t>
            </a:r>
          </a:p>
          <a:p>
            <a:r>
              <a:rPr lang="en-US" altLang="en-US" dirty="0"/>
              <a:t>Fear of inadequacy</a:t>
            </a:r>
          </a:p>
          <a:p>
            <a:r>
              <a:rPr lang="en-US" altLang="en-US" dirty="0"/>
              <a:t>Perceived loss of control</a:t>
            </a:r>
          </a:p>
          <a:p>
            <a:r>
              <a:rPr lang="en-US" altLang="en-US" dirty="0"/>
              <a:t>Outcries from coaches or spectators</a:t>
            </a:r>
          </a:p>
          <a:p>
            <a:r>
              <a:rPr lang="en-US" altLang="en-US" dirty="0"/>
              <a:t>Others?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3667" y="230188"/>
            <a:ext cx="1309905" cy="1309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577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661674" y="1056555"/>
            <a:ext cx="2366128" cy="112792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OSAA Executive Director &amp; Staff</a:t>
            </a:r>
          </a:p>
        </p:txBody>
      </p:sp>
      <p:sp>
        <p:nvSpPr>
          <p:cNvPr id="7" name="Rectangle 6"/>
          <p:cNvSpPr/>
          <p:nvPr/>
        </p:nvSpPr>
        <p:spPr>
          <a:xfrm>
            <a:off x="8277168" y="5379875"/>
            <a:ext cx="2685853" cy="112792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Local Officials Association</a:t>
            </a:r>
          </a:p>
        </p:txBody>
      </p:sp>
      <p:sp>
        <p:nvSpPr>
          <p:cNvPr id="10" name="Bent-Up Arrow 9"/>
          <p:cNvSpPr/>
          <p:nvPr/>
        </p:nvSpPr>
        <p:spPr>
          <a:xfrm rot="10800000">
            <a:off x="1484344" y="1512780"/>
            <a:ext cx="6727596" cy="867791"/>
          </a:xfrm>
          <a:prstGeom prst="bent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Bent-Up Arrow 11"/>
          <p:cNvSpPr/>
          <p:nvPr/>
        </p:nvSpPr>
        <p:spPr>
          <a:xfrm rot="5400000">
            <a:off x="6748867" y="5057284"/>
            <a:ext cx="875422" cy="1614703"/>
          </a:xfrm>
          <a:prstGeom prst="bent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Left Arrow 2"/>
          <p:cNvSpPr/>
          <p:nvPr/>
        </p:nvSpPr>
        <p:spPr>
          <a:xfrm rot="16200000">
            <a:off x="10511820" y="387737"/>
            <a:ext cx="582677" cy="449287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43088" y="2608347"/>
            <a:ext cx="1423448" cy="1310326"/>
          </a:xfrm>
          <a:prstGeom prst="roundRect">
            <a:avLst/>
          </a:prstGeom>
          <a:solidFill>
            <a:srgbClr val="0CD4F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OADA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48495" y="2608347"/>
            <a:ext cx="1423448" cy="131032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OACA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753902" y="2608347"/>
            <a:ext cx="1423448" cy="1310326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OAOA</a:t>
            </a:r>
          </a:p>
        </p:txBody>
      </p:sp>
      <p:sp>
        <p:nvSpPr>
          <p:cNvPr id="14" name="Bent-Up Arrow 13"/>
          <p:cNvSpPr/>
          <p:nvPr/>
        </p:nvSpPr>
        <p:spPr>
          <a:xfrm rot="10800000">
            <a:off x="3881184" y="1512783"/>
            <a:ext cx="882191" cy="867791"/>
          </a:xfrm>
          <a:prstGeom prst="bent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Bent-Up Arrow 14"/>
          <p:cNvSpPr/>
          <p:nvPr/>
        </p:nvSpPr>
        <p:spPr>
          <a:xfrm rot="10800000">
            <a:off x="6278023" y="1512784"/>
            <a:ext cx="882191" cy="867791"/>
          </a:xfrm>
          <a:prstGeom prst="bent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Left Arrow 15"/>
          <p:cNvSpPr/>
          <p:nvPr/>
        </p:nvSpPr>
        <p:spPr>
          <a:xfrm rot="16200000">
            <a:off x="8463712" y="3626204"/>
            <a:ext cx="2762054" cy="449287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http://www.osaa.org/images/icons/oada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088" y="4283428"/>
            <a:ext cx="1423448" cy="1078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osaa.org/images/icons/oac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495" y="4283428"/>
            <a:ext cx="1414247" cy="848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osaa.org/images/icons/OAOAweblogo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902" y="4283427"/>
            <a:ext cx="1406312" cy="1034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1699099"/>
      </p:ext>
    </p:extLst>
  </p:cSld>
  <p:clrMapOvr>
    <a:masterClrMapping/>
  </p:clrMapOvr>
  <p:transition spd="slow">
    <p:wipe dir="d"/>
  </p:transition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Impacts of Anxiety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97723"/>
          </a:xfrm>
        </p:spPr>
        <p:txBody>
          <a:bodyPr/>
          <a:lstStyle/>
          <a:p>
            <a:r>
              <a:rPr lang="en-US" altLang="en-US" dirty="0"/>
              <a:t>Physical</a:t>
            </a:r>
          </a:p>
          <a:p>
            <a:pPr lvl="1"/>
            <a:r>
              <a:rPr lang="en-US" altLang="en-US" dirty="0"/>
              <a:t>Heart rate and breathing rate</a:t>
            </a:r>
          </a:p>
          <a:p>
            <a:pPr lvl="1"/>
            <a:r>
              <a:rPr lang="en-US" altLang="en-US" dirty="0"/>
              <a:t>Tightness</a:t>
            </a:r>
          </a:p>
          <a:p>
            <a:pPr lvl="1"/>
            <a:r>
              <a:rPr lang="en-US" altLang="en-US" dirty="0"/>
              <a:t>Fatigue</a:t>
            </a:r>
          </a:p>
          <a:p>
            <a:r>
              <a:rPr lang="en-US" altLang="en-US" dirty="0"/>
              <a:t>Psychological</a:t>
            </a:r>
          </a:p>
          <a:p>
            <a:pPr lvl="1"/>
            <a:r>
              <a:rPr lang="en-US" altLang="en-US" dirty="0"/>
              <a:t>Reduced concentration</a:t>
            </a:r>
          </a:p>
          <a:p>
            <a:pPr lvl="1"/>
            <a:r>
              <a:rPr lang="en-US" altLang="en-US" dirty="0"/>
              <a:t>Impaired decision making</a:t>
            </a:r>
          </a:p>
          <a:p>
            <a:r>
              <a:rPr lang="en-US" altLang="en-US" dirty="0"/>
              <a:t>Emotional</a:t>
            </a:r>
          </a:p>
          <a:p>
            <a:pPr lvl="1"/>
            <a:r>
              <a:rPr lang="en-US" altLang="en-US" dirty="0"/>
              <a:t>It’s hard to disassociate from hurtful comments; taking it personally</a:t>
            </a:r>
          </a:p>
          <a:p>
            <a:pPr lvl="1"/>
            <a:r>
              <a:rPr lang="en-US" altLang="en-US" dirty="0"/>
              <a:t>Attitude is affected which changes mindsets and decisions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88168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Stress Management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Deep breathing</a:t>
            </a:r>
          </a:p>
          <a:p>
            <a:r>
              <a:rPr lang="en-US" dirty="0"/>
              <a:t>Counting</a:t>
            </a:r>
          </a:p>
          <a:p>
            <a:r>
              <a:rPr lang="en-US" dirty="0"/>
              <a:t>Positive self-talk</a:t>
            </a:r>
          </a:p>
          <a:p>
            <a:r>
              <a:rPr lang="en-US" dirty="0"/>
              <a:t>Smile</a:t>
            </a:r>
          </a:p>
          <a:p>
            <a:r>
              <a:rPr lang="en-US" dirty="0"/>
              <a:t>Good preparation – self confidence</a:t>
            </a:r>
          </a:p>
          <a:p>
            <a:r>
              <a:rPr lang="en-US" dirty="0"/>
              <a:t>Stay focused on action at hand</a:t>
            </a:r>
          </a:p>
          <a:p>
            <a:r>
              <a:rPr lang="en-US" dirty="0"/>
              <a:t>Find and appreciate natural pauses in the game </a:t>
            </a:r>
          </a:p>
          <a:p>
            <a:r>
              <a:rPr lang="en-US" dirty="0"/>
              <a:t>Slow down….then slow down some more</a:t>
            </a:r>
          </a:p>
          <a:p>
            <a:endParaRPr lang="en-US" dirty="0"/>
          </a:p>
        </p:txBody>
      </p:sp>
      <p:sp>
        <p:nvSpPr>
          <p:cNvPr id="4" name="Flowchart: Predefined Process 3"/>
          <p:cNvSpPr/>
          <p:nvPr/>
        </p:nvSpPr>
        <p:spPr>
          <a:xfrm>
            <a:off x="10833463" y="6305005"/>
            <a:ext cx="1175657" cy="435429"/>
          </a:xfrm>
          <a:prstGeom prst="flowChartPredefinedProcess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42112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Decisions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9</a:t>
            </a:r>
          </a:p>
        </p:txBody>
      </p:sp>
    </p:spTree>
    <p:extLst>
      <p:ext uri="{BB962C8B-B14F-4D97-AF65-F5344CB8AC3E}">
        <p14:creationId xmlns:p14="http://schemas.microsoft.com/office/powerpoint/2010/main" val="340764791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you make decisions?</a:t>
            </a:r>
          </a:p>
          <a:p>
            <a:endParaRPr lang="en-US" dirty="0"/>
          </a:p>
          <a:p>
            <a:r>
              <a:rPr lang="en-US" dirty="0"/>
              <a:t>Flip a coin?</a:t>
            </a:r>
          </a:p>
          <a:p>
            <a:r>
              <a:rPr lang="en-US" dirty="0"/>
              <a:t>Randomly pick an option?</a:t>
            </a:r>
          </a:p>
          <a:p>
            <a:r>
              <a:rPr lang="en-US" dirty="0"/>
              <a:t>FIND your way?</a:t>
            </a:r>
          </a:p>
          <a:p>
            <a:r>
              <a:rPr lang="en-US" dirty="0"/>
              <a:t>Comparative experience?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3667" y="230188"/>
            <a:ext cx="1309905" cy="1309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64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Instinct &amp; Comparative Experience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65748"/>
          </a:xfrm>
        </p:spPr>
        <p:txBody>
          <a:bodyPr>
            <a:normAutofit/>
          </a:bodyPr>
          <a:lstStyle/>
          <a:p>
            <a:r>
              <a:rPr lang="en-US" dirty="0"/>
              <a:t>Good officials don’t spend a lot of time thinking about the calls they make</a:t>
            </a:r>
          </a:p>
          <a:p>
            <a:r>
              <a:rPr lang="en-US" dirty="0"/>
              <a:t>They react to what they observe and because of their experience; know what to look for, and then, what to call</a:t>
            </a:r>
          </a:p>
          <a:p>
            <a:r>
              <a:rPr lang="en-US" dirty="0"/>
              <a:t>As we know, not every foul or rule infraction needs to be called</a:t>
            </a:r>
          </a:p>
          <a:p>
            <a:r>
              <a:rPr lang="en-US" dirty="0"/>
              <a:t>Remember, we talked about overly technical officials who call everything by the book, and then those officials who just don’t want to step up and get involved</a:t>
            </a:r>
          </a:p>
          <a:p>
            <a:r>
              <a:rPr lang="en-US" dirty="0"/>
              <a:t>The successful official is somewhere in the middle</a:t>
            </a:r>
          </a:p>
        </p:txBody>
      </p:sp>
    </p:spTree>
    <p:extLst>
      <p:ext uri="{BB962C8B-B14F-4D97-AF65-F5344CB8AC3E}">
        <p14:creationId xmlns:p14="http://schemas.microsoft.com/office/powerpoint/2010/main" val="331672915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Elements for Making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Know the rules</a:t>
            </a:r>
          </a:p>
          <a:p>
            <a:pPr lvl="1"/>
            <a:r>
              <a:rPr lang="en-US" dirty="0"/>
              <a:t>Terms and definitions</a:t>
            </a:r>
          </a:p>
          <a:p>
            <a:pPr lvl="1"/>
            <a:r>
              <a:rPr lang="en-US" dirty="0"/>
              <a:t>Player’s rights and restrictions</a:t>
            </a:r>
          </a:p>
          <a:p>
            <a:pPr lvl="1"/>
            <a:r>
              <a:rPr lang="en-US" dirty="0"/>
              <a:t>Violations and penalties</a:t>
            </a:r>
          </a:p>
          <a:p>
            <a:pPr lvl="1"/>
            <a:r>
              <a:rPr lang="en-US" dirty="0"/>
              <a:t>Peripheral regulations</a:t>
            </a:r>
          </a:p>
          <a:p>
            <a:r>
              <a:rPr lang="en-US" dirty="0"/>
              <a:t>Study the rule book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413342" cy="49333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/>
              <a:t>9 Ways to Study the Rule Book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Speed-read the entire book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Categorize the rules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Break down each chapter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Have several copies of the rule book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Read in short increments of time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Review each day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Study just before falling asleep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Check related case book plays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Talk with rules experts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88367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Elements for Making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 the sport’s language and proper terminology</a:t>
            </a:r>
          </a:p>
          <a:p>
            <a:pPr lvl="1"/>
            <a:r>
              <a:rPr lang="en-US" dirty="0"/>
              <a:t>Formal rule book</a:t>
            </a:r>
          </a:p>
          <a:p>
            <a:pPr lvl="1"/>
            <a:r>
              <a:rPr lang="en-US" dirty="0"/>
              <a:t>Informal “street language”</a:t>
            </a:r>
          </a:p>
          <a:p>
            <a:r>
              <a:rPr lang="en-US" dirty="0"/>
              <a:t>Know the informal terms so you can understand player’s and coach’s meanings</a:t>
            </a:r>
          </a:p>
          <a:p>
            <a:r>
              <a:rPr lang="en-US" dirty="0"/>
              <a:t>Use the formal terms</a:t>
            </a:r>
          </a:p>
          <a:p>
            <a:pPr lvl="1"/>
            <a:r>
              <a:rPr lang="en-US" dirty="0"/>
              <a:t>This is part of officiating consistency and is another reason why rules knowledge is important</a:t>
            </a:r>
          </a:p>
        </p:txBody>
      </p:sp>
    </p:spTree>
    <p:extLst>
      <p:ext uri="{BB962C8B-B14F-4D97-AF65-F5344CB8AC3E}">
        <p14:creationId xmlns:p14="http://schemas.microsoft.com/office/powerpoint/2010/main" val="39879018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Elements for Making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7150"/>
          </a:xfrm>
        </p:spPr>
        <p:txBody>
          <a:bodyPr>
            <a:normAutofit/>
          </a:bodyPr>
          <a:lstStyle/>
          <a:p>
            <a:r>
              <a:rPr lang="en-US" dirty="0"/>
              <a:t>Master the mechanics of communicating decisions</a:t>
            </a:r>
          </a:p>
          <a:p>
            <a:pPr lvl="1"/>
            <a:r>
              <a:rPr lang="en-US" dirty="0"/>
              <a:t>Use clear and proper signals</a:t>
            </a:r>
          </a:p>
          <a:p>
            <a:pPr lvl="1"/>
            <a:r>
              <a:rPr lang="en-US" dirty="0"/>
              <a:t>Only use approved mechanics</a:t>
            </a:r>
          </a:p>
          <a:p>
            <a:r>
              <a:rPr lang="en-US" dirty="0"/>
              <a:t>Be polite when speaking</a:t>
            </a:r>
          </a:p>
          <a:p>
            <a:pPr lvl="1"/>
            <a:r>
              <a:rPr lang="en-US" dirty="0"/>
              <a:t>Use good voice and mannerisms</a:t>
            </a:r>
          </a:p>
          <a:p>
            <a:r>
              <a:rPr lang="en-US" dirty="0"/>
              <a:t>Adapt to the nature of the game</a:t>
            </a:r>
          </a:p>
          <a:p>
            <a:pPr lvl="1"/>
            <a:r>
              <a:rPr lang="en-US" dirty="0"/>
              <a:t>Know the context of the contest</a:t>
            </a:r>
          </a:p>
          <a:p>
            <a:r>
              <a:rPr lang="en-US" dirty="0"/>
              <a:t>Be in the proper position</a:t>
            </a:r>
          </a:p>
          <a:p>
            <a:pPr lvl="1"/>
            <a:r>
              <a:rPr lang="en-US" dirty="0"/>
              <a:t>If properly positioned, the less likely your judgment will be questioned</a:t>
            </a:r>
          </a:p>
          <a:p>
            <a:pPr lvl="1"/>
            <a:r>
              <a:rPr lang="en-US" dirty="0"/>
              <a:t>Read and anticipate what the teams are trying to do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72941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Elements for Making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Focus</a:t>
            </a:r>
          </a:p>
          <a:p>
            <a:pPr lvl="1"/>
            <a:r>
              <a:rPr lang="en-US" dirty="0"/>
              <a:t>Don’t let down in dead spots</a:t>
            </a:r>
          </a:p>
          <a:p>
            <a:pPr lvl="1"/>
            <a:r>
              <a:rPr lang="en-US" dirty="0"/>
              <a:t>Stay focused during periods of inactivity like time-outs, between periods, or between plays</a:t>
            </a:r>
          </a:p>
          <a:p>
            <a:pPr lvl="1"/>
            <a:r>
              <a:rPr lang="en-US" dirty="0"/>
              <a:t>Use the down time to regroup and refocus if necessary</a:t>
            </a:r>
          </a:p>
          <a:p>
            <a:r>
              <a:rPr lang="en-US" dirty="0"/>
              <a:t>Remain calm</a:t>
            </a:r>
          </a:p>
          <a:p>
            <a:pPr lvl="1"/>
            <a:r>
              <a:rPr lang="en-US" dirty="0"/>
              <a:t>Slow down</a:t>
            </a:r>
          </a:p>
          <a:p>
            <a:pPr lvl="1"/>
            <a:r>
              <a:rPr lang="en-US" dirty="0"/>
              <a:t>Process what you have observed before making your call</a:t>
            </a:r>
          </a:p>
          <a:p>
            <a:pPr lvl="1"/>
            <a:r>
              <a:rPr lang="en-US" dirty="0"/>
              <a:t>Use positive self talk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30021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Elements for Making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with fellow officials</a:t>
            </a:r>
          </a:p>
          <a:p>
            <a:pPr lvl="1"/>
            <a:r>
              <a:rPr lang="en-US" dirty="0"/>
              <a:t>Learn when to get and give help</a:t>
            </a:r>
          </a:p>
          <a:p>
            <a:pPr lvl="1"/>
            <a:r>
              <a:rPr lang="en-US" dirty="0"/>
              <a:t>Get together and conference if necessary</a:t>
            </a:r>
          </a:p>
          <a:p>
            <a:pPr lvl="1"/>
            <a:r>
              <a:rPr lang="en-US" dirty="0"/>
              <a:t>You are not alone out there</a:t>
            </a:r>
          </a:p>
          <a:p>
            <a:pPr lvl="1"/>
            <a:endParaRPr lang="en-US" dirty="0"/>
          </a:p>
        </p:txBody>
      </p:sp>
      <p:sp>
        <p:nvSpPr>
          <p:cNvPr id="4" name="Flowchart: Predefined Process 3"/>
          <p:cNvSpPr/>
          <p:nvPr/>
        </p:nvSpPr>
        <p:spPr>
          <a:xfrm>
            <a:off x="10833463" y="6305005"/>
            <a:ext cx="1175657" cy="435429"/>
          </a:xfrm>
          <a:prstGeom prst="flowChartPredefinedProcess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779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Local Officials Association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73138"/>
          </a:xfrm>
        </p:spPr>
        <p:txBody>
          <a:bodyPr/>
          <a:lstStyle/>
          <a:p>
            <a:r>
              <a:rPr lang="en-US" dirty="0"/>
              <a:t>Join a local officials association:</a:t>
            </a:r>
          </a:p>
          <a:p>
            <a:pPr marL="0" indent="0" algn="ctr">
              <a:buNone/>
            </a:pPr>
            <a:endParaRPr lang="en-US" sz="1200" dirty="0"/>
          </a:p>
          <a:p>
            <a:pPr marL="0" indent="0" algn="ctr">
              <a:buNone/>
            </a:pPr>
            <a:r>
              <a:rPr lang="en-US" dirty="0"/>
              <a:t>www.osaa.org/officials</a:t>
            </a:r>
          </a:p>
          <a:p>
            <a:pPr marL="0" indent="0" algn="ctr">
              <a:buNone/>
            </a:pPr>
            <a:endParaRPr lang="en-US" sz="1200" dirty="0"/>
          </a:p>
          <a:p>
            <a:r>
              <a:rPr lang="en-US" dirty="0"/>
              <a:t>Governed by your association’s Executive Board as described in your association’s constitution and by-laws</a:t>
            </a:r>
          </a:p>
          <a:p>
            <a:r>
              <a:rPr lang="en-US" dirty="0"/>
              <a:t>Commissioner of Officials assigns games</a:t>
            </a:r>
          </a:p>
          <a:p>
            <a:pPr lvl="1"/>
            <a:r>
              <a:rPr lang="en-US" dirty="0"/>
              <a:t>Don’t lobby or beg for games – do not trade assignments</a:t>
            </a:r>
          </a:p>
          <a:p>
            <a:pPr lvl="1"/>
            <a:r>
              <a:rPr lang="en-US" dirty="0"/>
              <a:t>Do not solicit games from coaches or Athletic Directors (ADs)</a:t>
            </a:r>
          </a:p>
          <a:p>
            <a:r>
              <a:rPr lang="en-US" dirty="0"/>
              <a:t>Attend regular meetings</a:t>
            </a:r>
          </a:p>
        </p:txBody>
      </p:sp>
    </p:spTree>
    <p:extLst>
      <p:ext uri="{BB962C8B-B14F-4D97-AF65-F5344CB8AC3E}">
        <p14:creationId xmlns:p14="http://schemas.microsoft.com/office/powerpoint/2010/main" val="212157588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Conflict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10</a:t>
            </a:r>
          </a:p>
        </p:txBody>
      </p:sp>
    </p:spTree>
    <p:extLst>
      <p:ext uri="{BB962C8B-B14F-4D97-AF65-F5344CB8AC3E}">
        <p14:creationId xmlns:p14="http://schemas.microsoft.com/office/powerpoint/2010/main" val="364462153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Controversy Is Inevitable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People are emotionally involved</a:t>
            </a:r>
          </a:p>
          <a:p>
            <a:r>
              <a:rPr lang="en-US" altLang="en-US" dirty="0"/>
              <a:t>Rules exist to limit behavioral options</a:t>
            </a:r>
          </a:p>
          <a:p>
            <a:r>
              <a:rPr lang="en-US" altLang="en-US" dirty="0"/>
              <a:t>Officials enforce the rules</a:t>
            </a:r>
          </a:p>
          <a:p>
            <a:r>
              <a:rPr lang="en-US" altLang="en-US" dirty="0"/>
              <a:t>Society insists on placing blame rather than accepting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344193013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Controversy:</a:t>
            </a:r>
          </a:p>
          <a:p>
            <a:pPr marL="0" indent="0">
              <a:buNone/>
            </a:pPr>
            <a:r>
              <a:rPr lang="en-US" dirty="0"/>
              <a:t>	different viewpoints or opinions</a:t>
            </a:r>
          </a:p>
          <a:p>
            <a:endParaRPr lang="en-US" dirty="0"/>
          </a:p>
          <a:p>
            <a:r>
              <a:rPr lang="en-US" dirty="0"/>
              <a:t>Conflict:</a:t>
            </a:r>
          </a:p>
          <a:p>
            <a:pPr marL="0" indent="0">
              <a:buNone/>
            </a:pPr>
            <a:r>
              <a:rPr lang="en-US" dirty="0"/>
              <a:t>	confrontational behavior (words or actions) that develops 	out of controversial situations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07078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Manage Conflicts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151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Step 1:</a:t>
            </a:r>
          </a:p>
          <a:p>
            <a:pPr marL="0" indent="0" algn="ctr">
              <a:buNone/>
            </a:pPr>
            <a:r>
              <a:rPr lang="en-US" sz="3600" dirty="0"/>
              <a:t>Be Perfect</a:t>
            </a:r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838200" y="3535052"/>
            <a:ext cx="10515600" cy="26481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b="1" dirty="0"/>
              <a:t>Step 2: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dirty="0"/>
              <a:t>Don’t be Imperfect</a:t>
            </a:r>
          </a:p>
        </p:txBody>
      </p:sp>
    </p:spTree>
    <p:extLst>
      <p:ext uri="{BB962C8B-B14F-4D97-AF65-F5344CB8AC3E}">
        <p14:creationId xmlns:p14="http://schemas.microsoft.com/office/powerpoint/2010/main" val="4053014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Mitigating and Minimizing Conflict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Internal issues - psychological makeup</a:t>
            </a:r>
          </a:p>
          <a:p>
            <a:pPr lvl="1"/>
            <a:r>
              <a:rPr lang="en-US" dirty="0"/>
              <a:t>Know your pressure points</a:t>
            </a:r>
          </a:p>
          <a:p>
            <a:pPr lvl="1"/>
            <a:r>
              <a:rPr lang="en-US" dirty="0"/>
              <a:t>Be confident about preparation</a:t>
            </a:r>
          </a:p>
          <a:p>
            <a:pPr lvl="1"/>
            <a:r>
              <a:rPr lang="en-US" dirty="0"/>
              <a:t>Do not take controversy personally</a:t>
            </a:r>
          </a:p>
          <a:p>
            <a:r>
              <a:rPr lang="en-US" dirty="0"/>
              <a:t>Maintain self-control</a:t>
            </a:r>
          </a:p>
          <a:p>
            <a:pPr lvl="1"/>
            <a:r>
              <a:rPr lang="en-US" dirty="0"/>
              <a:t>Do not add fuel to the fire</a:t>
            </a:r>
          </a:p>
          <a:p>
            <a:pPr lvl="1"/>
            <a:r>
              <a:rPr lang="en-US" dirty="0"/>
              <a:t>Accept that coaches will get the last word</a:t>
            </a:r>
          </a:p>
          <a:p>
            <a:r>
              <a:rPr lang="en-US" dirty="0"/>
              <a:t>Have credibility</a:t>
            </a:r>
          </a:p>
        </p:txBody>
      </p:sp>
    </p:spTree>
    <p:extLst>
      <p:ext uri="{BB962C8B-B14F-4D97-AF65-F5344CB8AC3E}">
        <p14:creationId xmlns:p14="http://schemas.microsoft.com/office/powerpoint/2010/main" val="258254430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Mitigating and Minimizing Conflict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professional appearance can minimize conflict</a:t>
            </a:r>
          </a:p>
          <a:p>
            <a:pPr lvl="1"/>
            <a:r>
              <a:rPr lang="en-US" dirty="0"/>
              <a:t>Showing up looking sharp vs. looking sloppy; how do you think the players, coaches, and fans will react?</a:t>
            </a:r>
          </a:p>
          <a:p>
            <a:r>
              <a:rPr lang="en-US" dirty="0"/>
              <a:t>The way problems are handled often determines if controversy becomes conflict</a:t>
            </a:r>
          </a:p>
          <a:p>
            <a:pPr lvl="1"/>
            <a:r>
              <a:rPr lang="en-US" dirty="0"/>
              <a:t>Do not make a mountain out of a mole hill</a:t>
            </a:r>
          </a:p>
          <a:p>
            <a:pPr lvl="1"/>
            <a:r>
              <a:rPr lang="en-US" dirty="0"/>
              <a:t>Deal with smoke early before it becomes a forest fire</a:t>
            </a:r>
          </a:p>
          <a:p>
            <a:r>
              <a:rPr lang="en-US" dirty="0"/>
              <a:t>Officials may have to use both passive and assertive modes of game management</a:t>
            </a:r>
          </a:p>
        </p:txBody>
      </p:sp>
    </p:spTree>
    <p:extLst>
      <p:ext uri="{BB962C8B-B14F-4D97-AF65-F5344CB8AC3E}">
        <p14:creationId xmlns:p14="http://schemas.microsoft.com/office/powerpoint/2010/main" val="408990071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Resolution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5141"/>
          </a:xfrm>
        </p:spPr>
        <p:txBody>
          <a:bodyPr/>
          <a:lstStyle/>
          <a:p>
            <a:r>
              <a:rPr lang="en-US" dirty="0"/>
              <a:t>The official is the ultimate authority regarding the contest</a:t>
            </a:r>
          </a:p>
          <a:p>
            <a:r>
              <a:rPr lang="en-US" dirty="0"/>
              <a:t>Think through your options</a:t>
            </a:r>
          </a:p>
          <a:p>
            <a:r>
              <a:rPr lang="en-US" dirty="0"/>
              <a:t>What we see, hear, sense and feel trigger certain emotional responses</a:t>
            </a:r>
          </a:p>
          <a:p>
            <a:r>
              <a:rPr lang="en-US" dirty="0"/>
              <a:t>Recognize preconceptions of others</a:t>
            </a:r>
          </a:p>
          <a:p>
            <a:r>
              <a:rPr lang="en-US" dirty="0"/>
              <a:t>Do not say anything you’ll regret later</a:t>
            </a:r>
          </a:p>
          <a:p>
            <a:r>
              <a:rPr lang="en-US" dirty="0"/>
              <a:t>Be careful when using humor</a:t>
            </a:r>
          </a:p>
          <a:p>
            <a:r>
              <a:rPr lang="en-US" dirty="0"/>
              <a:t>Positive wording, “I hear you and I saw this” or “Nevertheless”</a:t>
            </a:r>
          </a:p>
          <a:p>
            <a:r>
              <a:rPr lang="en-US" dirty="0"/>
              <a:t>It’s hard to argue with someone who is polite</a:t>
            </a:r>
          </a:p>
        </p:txBody>
      </p:sp>
    </p:spTree>
    <p:extLst>
      <p:ext uri="{BB962C8B-B14F-4D97-AF65-F5344CB8AC3E}">
        <p14:creationId xmlns:p14="http://schemas.microsoft.com/office/powerpoint/2010/main" val="284424979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Resolution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73138"/>
          </a:xfrm>
        </p:spPr>
        <p:txBody>
          <a:bodyPr>
            <a:normAutofit/>
          </a:bodyPr>
          <a:lstStyle/>
          <a:p>
            <a:r>
              <a:rPr lang="en-US" dirty="0"/>
              <a:t>Be able to read the situation</a:t>
            </a:r>
          </a:p>
          <a:p>
            <a:pPr lvl="1"/>
            <a:r>
              <a:rPr lang="en-US" dirty="0"/>
              <a:t>Know the difference between a momentary emotional outburst and unsporting conduct or gamesmanship </a:t>
            </a:r>
          </a:p>
          <a:p>
            <a:pPr lvl="1"/>
            <a:r>
              <a:rPr lang="en-US" dirty="0"/>
              <a:t>Know your surroundings; are you putting yourself in the way?</a:t>
            </a:r>
          </a:p>
          <a:p>
            <a:r>
              <a:rPr lang="en-US" dirty="0"/>
              <a:t>Appear to be receptive</a:t>
            </a:r>
          </a:p>
          <a:p>
            <a:pPr lvl="1"/>
            <a:r>
              <a:rPr lang="en-US" dirty="0"/>
              <a:t>Listen and acknowledge</a:t>
            </a:r>
          </a:p>
          <a:p>
            <a:pPr lvl="1"/>
            <a:r>
              <a:rPr lang="en-US" dirty="0"/>
              <a:t>Extend the courtesy to listen; empathize</a:t>
            </a:r>
          </a:p>
          <a:p>
            <a:r>
              <a:rPr lang="en-US" dirty="0"/>
              <a:t>Don’t invite confrontation</a:t>
            </a:r>
          </a:p>
          <a:p>
            <a:pPr lvl="1"/>
            <a:r>
              <a:rPr lang="en-US" dirty="0"/>
              <a:t>Be mindful of your body language</a:t>
            </a:r>
          </a:p>
          <a:p>
            <a:pPr lvl="1"/>
            <a:r>
              <a:rPr lang="en-US" dirty="0"/>
              <a:t>Respect personal space</a:t>
            </a:r>
          </a:p>
          <a:p>
            <a:r>
              <a:rPr lang="en-US" dirty="0"/>
              <a:t>Keep all communication professional</a:t>
            </a:r>
          </a:p>
        </p:txBody>
      </p:sp>
    </p:spTree>
    <p:extLst>
      <p:ext uri="{BB962C8B-B14F-4D97-AF65-F5344CB8AC3E}">
        <p14:creationId xmlns:p14="http://schemas.microsoft.com/office/powerpoint/2010/main" val="71339318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Resolution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73138"/>
          </a:xfrm>
        </p:spPr>
        <p:txBody>
          <a:bodyPr>
            <a:normAutofit/>
          </a:bodyPr>
          <a:lstStyle/>
          <a:p>
            <a:r>
              <a:rPr lang="en-US" dirty="0"/>
              <a:t>It is okay at admit a mistake</a:t>
            </a:r>
          </a:p>
          <a:p>
            <a:pPr lvl="1"/>
            <a:r>
              <a:rPr lang="en-US" dirty="0"/>
              <a:t>This can be an effective defusing option</a:t>
            </a:r>
          </a:p>
          <a:p>
            <a:pPr lvl="1"/>
            <a:r>
              <a:rPr lang="en-US" dirty="0"/>
              <a:t>Do not overuse this option</a:t>
            </a:r>
          </a:p>
          <a:p>
            <a:pPr lvl="1"/>
            <a:r>
              <a:rPr lang="en-US" dirty="0"/>
              <a:t>Errors are not excused for inappropriate actions/language or irresponsible behavior</a:t>
            </a:r>
          </a:p>
          <a:p>
            <a:r>
              <a:rPr lang="en-US" dirty="0"/>
              <a:t>If a coach tries to “get in your face,” turn sideways so you are shoulder-to-shoulder, move away if possible</a:t>
            </a:r>
          </a:p>
          <a:p>
            <a:pPr lvl="1"/>
            <a:r>
              <a:rPr lang="en-US" dirty="0"/>
              <a:t>harder to speak in an aggressive, confrontational way when both parties are side by side</a:t>
            </a:r>
          </a:p>
          <a:p>
            <a:pPr lvl="1"/>
            <a:r>
              <a:rPr lang="en-US" dirty="0"/>
              <a:t>Lower your voice and speak slower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53995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Resolution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73138"/>
          </a:xfrm>
        </p:spPr>
        <p:txBody>
          <a:bodyPr>
            <a:normAutofit/>
          </a:bodyPr>
          <a:lstStyle/>
          <a:p>
            <a:r>
              <a:rPr lang="en-US" dirty="0"/>
              <a:t>Let the coach vent</a:t>
            </a:r>
          </a:p>
          <a:p>
            <a:pPr lvl="1"/>
            <a:r>
              <a:rPr lang="en-US" dirty="0"/>
              <a:t>Permit the coach to disengage; it’s now over</a:t>
            </a:r>
          </a:p>
          <a:p>
            <a:pPr lvl="1"/>
            <a:r>
              <a:rPr lang="en-US" dirty="0"/>
              <a:t>Persistent venting is unsporting</a:t>
            </a:r>
          </a:p>
          <a:p>
            <a:r>
              <a:rPr lang="en-US" dirty="0"/>
              <a:t>Recognize when it is time to cease talking</a:t>
            </a:r>
          </a:p>
          <a:p>
            <a:pPr lvl="1"/>
            <a:r>
              <a:rPr lang="en-US" dirty="0"/>
              <a:t>Do not insist on having the last word</a:t>
            </a:r>
          </a:p>
          <a:p>
            <a:r>
              <a:rPr lang="en-US" dirty="0"/>
              <a:t>Project serenity amidst a storm of controversy</a:t>
            </a:r>
          </a:p>
          <a:p>
            <a:pPr lvl="1"/>
            <a:r>
              <a:rPr lang="en-US" dirty="0"/>
              <a:t>Be determined not to escalate the problem</a:t>
            </a:r>
          </a:p>
          <a:p>
            <a:r>
              <a:rPr lang="en-US" dirty="0"/>
              <a:t>Impose penalties professionally when efforts to minimize or resolve conflict don’t work</a:t>
            </a:r>
          </a:p>
          <a:p>
            <a:pPr lvl="1"/>
            <a:r>
              <a:rPr lang="en-US" dirty="0"/>
              <a:t>Walk away to report the penalty</a:t>
            </a:r>
          </a:p>
          <a:p>
            <a:pPr lvl="1"/>
            <a:r>
              <a:rPr lang="en-US" dirty="0"/>
              <a:t>Don’t bait anyone into a second penalty</a:t>
            </a:r>
          </a:p>
        </p:txBody>
      </p:sp>
      <p:sp>
        <p:nvSpPr>
          <p:cNvPr id="4" name="Flowchart: Predefined Process 3"/>
          <p:cNvSpPr/>
          <p:nvPr/>
        </p:nvSpPr>
        <p:spPr>
          <a:xfrm>
            <a:off x="10833463" y="6305005"/>
            <a:ext cx="1175657" cy="435429"/>
          </a:xfrm>
          <a:prstGeom prst="flowChartPredefinedProcess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853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Local Officials Association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associations are incorporated as non-profit corporations for educational purposes</a:t>
            </a:r>
          </a:p>
          <a:p>
            <a:r>
              <a:rPr lang="en-US" dirty="0"/>
              <a:t>OAOA dues provide director’s and officer’s insurance coverage</a:t>
            </a:r>
          </a:p>
          <a:p>
            <a:r>
              <a:rPr lang="en-US" dirty="0"/>
              <a:t>Associations may charge membership dues or fees:</a:t>
            </a:r>
          </a:p>
          <a:p>
            <a:pPr lvl="1"/>
            <a:r>
              <a:rPr lang="en-US" dirty="0"/>
              <a:t>Some association collect dues at the start of the season</a:t>
            </a:r>
          </a:p>
          <a:p>
            <a:pPr lvl="1"/>
            <a:r>
              <a:rPr lang="en-US" dirty="0"/>
              <a:t>Others may automatically deduct dues and fees from payments</a:t>
            </a:r>
          </a:p>
        </p:txBody>
      </p:sp>
    </p:spTree>
    <p:extLst>
      <p:ext uri="{BB962C8B-B14F-4D97-AF65-F5344CB8AC3E}">
        <p14:creationId xmlns:p14="http://schemas.microsoft.com/office/powerpoint/2010/main" val="225783806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Fitness for Officials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11</a:t>
            </a:r>
          </a:p>
        </p:txBody>
      </p:sp>
    </p:spTree>
    <p:extLst>
      <p:ext uri="{BB962C8B-B14F-4D97-AF65-F5344CB8AC3E}">
        <p14:creationId xmlns:p14="http://schemas.microsoft.com/office/powerpoint/2010/main" val="3776799262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of Physical Fitness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Aerobic endurance</a:t>
            </a:r>
          </a:p>
          <a:p>
            <a:r>
              <a:rPr lang="en-US" altLang="en-US" dirty="0"/>
              <a:t>Strength</a:t>
            </a:r>
          </a:p>
          <a:p>
            <a:r>
              <a:rPr lang="en-US" altLang="en-US" dirty="0"/>
              <a:t>Flexibility</a:t>
            </a:r>
          </a:p>
          <a:p>
            <a:r>
              <a:rPr lang="en-US" altLang="en-US" dirty="0"/>
              <a:t>Speed</a:t>
            </a:r>
          </a:p>
          <a:p>
            <a:r>
              <a:rPr lang="en-US" altLang="en-US" dirty="0"/>
              <a:t>Coordination</a:t>
            </a:r>
          </a:p>
          <a:p>
            <a:endParaRPr lang="en-US" altLang="en-US" dirty="0"/>
          </a:p>
          <a:p>
            <a:r>
              <a:rPr lang="en-US" altLang="en-US" dirty="0"/>
              <a:t>Position = Mobility + Anticipation</a:t>
            </a:r>
          </a:p>
          <a:p>
            <a:pPr lvl="1"/>
            <a:r>
              <a:rPr lang="en-US" altLang="en-US" dirty="0"/>
              <a:t>Both aspects are required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65947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Fitness Concerns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Diet and nutrition</a:t>
            </a:r>
          </a:p>
          <a:p>
            <a:r>
              <a:rPr lang="en-US" dirty="0"/>
              <a:t>Rest and sleep</a:t>
            </a:r>
          </a:p>
          <a:p>
            <a:r>
              <a:rPr lang="en-US" dirty="0"/>
              <a:t>Pre-game warm-up</a:t>
            </a:r>
          </a:p>
          <a:p>
            <a:r>
              <a:rPr lang="en-US" dirty="0"/>
              <a:t>Stretching after the contest</a:t>
            </a:r>
          </a:p>
          <a:p>
            <a:r>
              <a:rPr lang="en-US" dirty="0"/>
              <a:t>Glasses</a:t>
            </a:r>
          </a:p>
          <a:p>
            <a:r>
              <a:rPr lang="en-US" dirty="0"/>
              <a:t>Shoes</a:t>
            </a:r>
          </a:p>
          <a:p>
            <a:r>
              <a:rPr lang="en-US" dirty="0"/>
              <a:t>Injuries</a:t>
            </a:r>
          </a:p>
        </p:txBody>
      </p:sp>
    </p:spTree>
    <p:extLst>
      <p:ext uri="{BB962C8B-B14F-4D97-AF65-F5344CB8AC3E}">
        <p14:creationId xmlns:p14="http://schemas.microsoft.com/office/powerpoint/2010/main" val="14635828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Fitness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your current fitness program?</a:t>
            </a:r>
          </a:p>
          <a:p>
            <a:r>
              <a:rPr lang="en-US" dirty="0"/>
              <a:t>Is there room for your program to be improved to be more useful?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3667" y="230188"/>
            <a:ext cx="1309905" cy="1309905"/>
          </a:xfrm>
          <a:prstGeom prst="rect">
            <a:avLst/>
          </a:prstGeom>
        </p:spPr>
      </p:pic>
      <p:sp>
        <p:nvSpPr>
          <p:cNvPr id="5" name="Flowchart: Predefined Process 4"/>
          <p:cNvSpPr/>
          <p:nvPr/>
        </p:nvSpPr>
        <p:spPr>
          <a:xfrm>
            <a:off x="10833463" y="6305005"/>
            <a:ext cx="1175657" cy="435429"/>
          </a:xfrm>
          <a:prstGeom prst="flowChartPredefinedProcess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29132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Looking Ahead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12</a:t>
            </a:r>
          </a:p>
        </p:txBody>
      </p:sp>
    </p:spTree>
    <p:extLst>
      <p:ext uri="{BB962C8B-B14F-4D97-AF65-F5344CB8AC3E}">
        <p14:creationId xmlns:p14="http://schemas.microsoft.com/office/powerpoint/2010/main" val="348452889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Every Game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a self-evaluation</a:t>
            </a:r>
          </a:p>
          <a:p>
            <a:r>
              <a:rPr lang="en-US" dirty="0"/>
              <a:t>Learn from your successes and your mistakes</a:t>
            </a:r>
          </a:p>
          <a:p>
            <a:r>
              <a:rPr lang="en-US" dirty="0"/>
              <a:t>Pick up positive examples from your partners; figure out where you can integrate them into your next game</a:t>
            </a:r>
          </a:p>
        </p:txBody>
      </p:sp>
    </p:spTree>
    <p:extLst>
      <p:ext uri="{BB962C8B-B14F-4D97-AF65-F5344CB8AC3E}">
        <p14:creationId xmlns:p14="http://schemas.microsoft.com/office/powerpoint/2010/main" val="269561265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Improvement During the Off-Season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Maintain good physical conditioning</a:t>
            </a:r>
          </a:p>
          <a:p>
            <a:r>
              <a:rPr lang="en-US" dirty="0"/>
              <a:t>Continue studying rules and mechanics</a:t>
            </a:r>
          </a:p>
          <a:p>
            <a:r>
              <a:rPr lang="en-US" dirty="0"/>
              <a:t>Attend camps and clinics</a:t>
            </a:r>
          </a:p>
          <a:p>
            <a:r>
              <a:rPr lang="en-US" dirty="0"/>
              <a:t>Work pre-season scrimmages, summer leagues, and off-season practice games</a:t>
            </a:r>
          </a:p>
          <a:p>
            <a:r>
              <a:rPr lang="en-US" dirty="0"/>
              <a:t>Participate in pre-season study groups</a:t>
            </a:r>
          </a:p>
          <a:p>
            <a:r>
              <a:rPr lang="en-US" dirty="0"/>
              <a:t>Re-examine your goals and expectations</a:t>
            </a:r>
          </a:p>
        </p:txBody>
      </p:sp>
      <p:sp>
        <p:nvSpPr>
          <p:cNvPr id="4" name="Flowchart: Predefined Process 3"/>
          <p:cNvSpPr/>
          <p:nvPr/>
        </p:nvSpPr>
        <p:spPr>
          <a:xfrm>
            <a:off x="10833463" y="6305005"/>
            <a:ext cx="1175657" cy="435429"/>
          </a:xfrm>
          <a:prstGeom prst="flowChartPredefinedProcess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405650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“Without officials,</a:t>
            </a:r>
          </a:p>
          <a:p>
            <a:pPr marL="0" indent="0" algn="ctr">
              <a:buNone/>
            </a:pPr>
            <a:r>
              <a:rPr lang="en-US" sz="3600" dirty="0"/>
              <a:t>it’s just recess.”</a:t>
            </a:r>
          </a:p>
        </p:txBody>
      </p:sp>
    </p:spTree>
    <p:extLst>
      <p:ext uri="{BB962C8B-B14F-4D97-AF65-F5344CB8AC3E}">
        <p14:creationId xmlns:p14="http://schemas.microsoft.com/office/powerpoint/2010/main" val="3045106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805</TotalTime>
  <Words>4587</Words>
  <Application>Microsoft Office PowerPoint</Application>
  <PresentationFormat>Widescreen</PresentationFormat>
  <Paragraphs>686</Paragraphs>
  <Slides>97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97</vt:i4>
      </vt:variant>
    </vt:vector>
  </HeadingPairs>
  <TitlesOfParts>
    <vt:vector size="102" baseType="lpstr">
      <vt:lpstr>Arial</vt:lpstr>
      <vt:lpstr>Calibri</vt:lpstr>
      <vt:lpstr>Trebuchet MS</vt:lpstr>
      <vt:lpstr>Wingdings</vt:lpstr>
      <vt:lpstr>Office Theme</vt:lpstr>
      <vt:lpstr>Sports Officiating 101</vt:lpstr>
      <vt:lpstr>Topics</vt:lpstr>
      <vt:lpstr>Introduction</vt:lpstr>
      <vt:lpstr>Participant Introductions</vt:lpstr>
      <vt:lpstr>Local Officials Association</vt:lpstr>
      <vt:lpstr>OSAA Governing Structure</vt:lpstr>
      <vt:lpstr>PowerPoint Presentation</vt:lpstr>
      <vt:lpstr>Your Local Officials Association</vt:lpstr>
      <vt:lpstr>Your Local Officials Association</vt:lpstr>
      <vt:lpstr>Utilizing Your Association</vt:lpstr>
      <vt:lpstr>Questions to Ask</vt:lpstr>
      <vt:lpstr>Legal and Business Items</vt:lpstr>
      <vt:lpstr>OSAA Certification Requirements</vt:lpstr>
      <vt:lpstr>Criminal Conviction History Screening</vt:lpstr>
      <vt:lpstr>Concussion Training Requirement</vt:lpstr>
      <vt:lpstr>OCEP Principles</vt:lpstr>
      <vt:lpstr>OCEP Playoff</vt:lpstr>
      <vt:lpstr>Levels of Certification</vt:lpstr>
      <vt:lpstr>Independent Contractors</vt:lpstr>
      <vt:lpstr>Important Liability Concerns</vt:lpstr>
      <vt:lpstr>Official’s Legal Concerns</vt:lpstr>
      <vt:lpstr>Other Administrative Items</vt:lpstr>
      <vt:lpstr>Physical Contact with Officials</vt:lpstr>
      <vt:lpstr>Roles, Responsibilities, &amp; Ethics</vt:lpstr>
      <vt:lpstr>Roles</vt:lpstr>
      <vt:lpstr>Responsibilities</vt:lpstr>
      <vt:lpstr>Responsibilities</vt:lpstr>
      <vt:lpstr>Responsibilities</vt:lpstr>
      <vt:lpstr>Responsibilities</vt:lpstr>
      <vt:lpstr>Ethics</vt:lpstr>
      <vt:lpstr>Ethics</vt:lpstr>
      <vt:lpstr>Ethics</vt:lpstr>
      <vt:lpstr>Ethics</vt:lpstr>
      <vt:lpstr>Ethics</vt:lpstr>
      <vt:lpstr>Conflict of Interest</vt:lpstr>
      <vt:lpstr>Minimum Conflict of Interest Policies</vt:lpstr>
      <vt:lpstr>Immediate Family</vt:lpstr>
      <vt:lpstr>Goal Setting</vt:lpstr>
      <vt:lpstr>Set Goals</vt:lpstr>
      <vt:lpstr>Potential Problems with Setting Goals</vt:lpstr>
      <vt:lpstr>Goal Setting Suggestions</vt:lpstr>
      <vt:lpstr>Setting Successful Goals</vt:lpstr>
      <vt:lpstr>My Goals</vt:lpstr>
      <vt:lpstr>Officiating Styles</vt:lpstr>
      <vt:lpstr>By the Book Approach – I Am the Law</vt:lpstr>
      <vt:lpstr>Little Involvement – Less is More</vt:lpstr>
      <vt:lpstr>The Middle Ground</vt:lpstr>
      <vt:lpstr>Context of a Contest</vt:lpstr>
      <vt:lpstr>Good Officials</vt:lpstr>
      <vt:lpstr>Traits of Top Officials</vt:lpstr>
      <vt:lpstr>Here’s What It Takes</vt:lpstr>
      <vt:lpstr>Admirable Characteristics</vt:lpstr>
      <vt:lpstr>Communication Skills</vt:lpstr>
      <vt:lpstr>Referee Tools</vt:lpstr>
      <vt:lpstr>Referee Toolbox</vt:lpstr>
      <vt:lpstr>Effective Communication</vt:lpstr>
      <vt:lpstr>Body Language</vt:lpstr>
      <vt:lpstr>Communicating with Partners</vt:lpstr>
      <vt:lpstr>Keys to Success</vt:lpstr>
      <vt:lpstr>Building Confidence</vt:lpstr>
      <vt:lpstr>What Is Confidence?</vt:lpstr>
      <vt:lpstr>Importance of Confidence</vt:lpstr>
      <vt:lpstr>Building Confidence</vt:lpstr>
      <vt:lpstr>Overconfidence</vt:lpstr>
      <vt:lpstr>Concentration and Anxiety</vt:lpstr>
      <vt:lpstr>Improving Concentration</vt:lpstr>
      <vt:lpstr>Breaking Concentration</vt:lpstr>
      <vt:lpstr>Anxiety</vt:lpstr>
      <vt:lpstr>Sources of Stress or Anxiety</vt:lpstr>
      <vt:lpstr>Negative Impacts of Anxiety</vt:lpstr>
      <vt:lpstr>Stress Management Strategies</vt:lpstr>
      <vt:lpstr>Making Decisions</vt:lpstr>
      <vt:lpstr>Decisions</vt:lpstr>
      <vt:lpstr>Instinct &amp; Comparative Experience</vt:lpstr>
      <vt:lpstr>Essential Elements for Making Decisions</vt:lpstr>
      <vt:lpstr>Essential Elements for Making Decisions</vt:lpstr>
      <vt:lpstr>Essential Elements for Making Decisions</vt:lpstr>
      <vt:lpstr>Essential Elements for Making Decisions</vt:lpstr>
      <vt:lpstr>Essential Elements for Making Decisions</vt:lpstr>
      <vt:lpstr>Managing Conflict</vt:lpstr>
      <vt:lpstr>Controversy Is Inevitable</vt:lpstr>
      <vt:lpstr>Terminology</vt:lpstr>
      <vt:lpstr>How To Manage Conflicts</vt:lpstr>
      <vt:lpstr>Mitigating and Minimizing Conflict</vt:lpstr>
      <vt:lpstr>Mitigating and Minimizing Conflict</vt:lpstr>
      <vt:lpstr>Conflict Resolution</vt:lpstr>
      <vt:lpstr>Conflict Resolution Solutions</vt:lpstr>
      <vt:lpstr>Conflict Resolution Solutions</vt:lpstr>
      <vt:lpstr>Conflict Resolution Solutions</vt:lpstr>
      <vt:lpstr>Fitness for Officials</vt:lpstr>
      <vt:lpstr>Components of Physical Fitness</vt:lpstr>
      <vt:lpstr>Additional Fitness Concerns</vt:lpstr>
      <vt:lpstr>Fitness Program</vt:lpstr>
      <vt:lpstr>Looking Ahead</vt:lpstr>
      <vt:lpstr>After Every Game</vt:lpstr>
      <vt:lpstr>Improvement During the Off-Season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Sports Officiating 101</dc:title>
  <dc:creator>Gibby Reynolds</dc:creator>
  <cp:lastModifiedBy>Gibby Reynolds</cp:lastModifiedBy>
  <cp:revision>227</cp:revision>
  <dcterms:created xsi:type="dcterms:W3CDTF">2016-11-29T21:05:32Z</dcterms:created>
  <dcterms:modified xsi:type="dcterms:W3CDTF">2019-08-12T18:03:54Z</dcterms:modified>
</cp:coreProperties>
</file>